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93" r:id="rId4"/>
    <p:sldId id="268" r:id="rId5"/>
    <p:sldId id="270" r:id="rId6"/>
    <p:sldId id="271" r:id="rId7"/>
    <p:sldId id="286" r:id="rId8"/>
    <p:sldId id="272" r:id="rId9"/>
    <p:sldId id="289" r:id="rId10"/>
    <p:sldId id="282" r:id="rId11"/>
    <p:sldId id="283" r:id="rId12"/>
    <p:sldId id="284" r:id="rId13"/>
    <p:sldId id="285" r:id="rId14"/>
    <p:sldId id="290" r:id="rId15"/>
    <p:sldId id="287" r:id="rId16"/>
    <p:sldId id="288" r:id="rId17"/>
    <p:sldId id="274" r:id="rId18"/>
    <p:sldId id="275" r:id="rId19"/>
    <p:sldId id="276" r:id="rId20"/>
    <p:sldId id="277" r:id="rId21"/>
    <p:sldId id="259" r:id="rId22"/>
    <p:sldId id="260" r:id="rId23"/>
    <p:sldId id="261" r:id="rId24"/>
    <p:sldId id="262" r:id="rId25"/>
    <p:sldId id="263" r:id="rId26"/>
    <p:sldId id="264" r:id="rId27"/>
    <p:sldId id="298" r:id="rId28"/>
    <p:sldId id="299" r:id="rId29"/>
    <p:sldId id="300" r:id="rId30"/>
    <p:sldId id="301" r:id="rId31"/>
    <p:sldId id="302" r:id="rId32"/>
    <p:sldId id="303" r:id="rId33"/>
    <p:sldId id="304" r:id="rId34"/>
    <p:sldId id="305" r:id="rId35"/>
    <p:sldId id="306" r:id="rId36"/>
    <p:sldId id="295" r:id="rId37"/>
    <p:sldId id="269" r:id="rId38"/>
    <p:sldId id="296" r:id="rId39"/>
    <p:sldId id="297" r:id="rId40"/>
    <p:sldId id="307" r:id="rId41"/>
    <p:sldId id="267" r:id="rId42"/>
  </p:sldIdLst>
  <p:sldSz cx="12192000" cy="6858000"/>
  <p:notesSz cx="6858000" cy="9144000"/>
  <p:embeddedFontLst>
    <p:embeddedFont>
      <p:font typeface="Calibri" panose="020F0502020204030204" pitchFamily="34" charset="0"/>
      <p:regular r:id="rId44"/>
      <p:bold r:id="rId45"/>
      <p:italic r:id="rId46"/>
      <p:boldItalic r:id="rId47"/>
    </p:embeddedFont>
    <p:embeddedFont>
      <p:font typeface="Century Gothic" panose="020B0502020202020204" pitchFamily="34" charset="0"/>
      <p:regular r:id="rId48"/>
      <p:bold r:id="rId49"/>
      <p:italic r:id="rId50"/>
      <p:boldItalic r:id="rId51"/>
    </p:embeddedFont>
    <p:embeddedFont>
      <p:font typeface="Lato Black" panose="020B0604020202020204" charset="0"/>
      <p:bold r:id="rId52"/>
      <p:boldItalic r:id="rId53"/>
    </p:embeddedFont>
    <p:embeddedFont>
      <p:font typeface="Libre Baskerville" panose="020B0604020202020204" charset="0"/>
      <p:regular r:id="rId54"/>
      <p:bold r:id="rId55"/>
      <p:italic r:id="rId56"/>
    </p:embeddedFont>
    <p:embeddedFont>
      <p:font typeface="Maven Pro" panose="020B0604020202020204" charset="0"/>
      <p:regular r:id="rId57"/>
      <p:bold r:id="rId58"/>
    </p:embeddedFont>
    <p:embeddedFont>
      <p:font typeface="Nunito" panose="020B0604020202020204" charset="0"/>
      <p:regular r:id="rId59"/>
      <p:bold r:id="rId60"/>
      <p:italic r:id="rId61"/>
      <p:boldItalic r:id="rId62"/>
    </p:embeddedFont>
    <p:embeddedFont>
      <p:font typeface="Nunito SemiBold" panose="020B0604020202020204" charset="0"/>
      <p:regular r:id="rId63"/>
      <p:bold r:id="rId64"/>
      <p:italic r:id="rId65"/>
      <p:boldItalic r:id="rId66"/>
    </p:embeddedFont>
    <p:embeddedFont>
      <p:font typeface="Rockwell" panose="02060603020205020403" pitchFamily="18"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68"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font" Target="fonts/font8.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f58df3c7f_0_2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f58df3c7f_0_2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e25591b7a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e25591b7a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e25591b7a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e25591b7a3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e25591b7a3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e25591b7a3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e25591b7a3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e25591b7a3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e25591b7a3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e25591b7a3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e25591b7a3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e25591b7a3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e25591b7a3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e25591b7a3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ge25591b7a3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e25591b7a3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e25591b7a3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e25591b7a3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82" name="Google Shape;18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1484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f58df3c7f_0_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f58df3c7f_0_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f58df3c7f_0_2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f58df3c7f_0_2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df58df3c7f_0_2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df58df3c7f_0_2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0" name="Google Shape;20;p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7" name="Google Shape;87;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517200" y="610700"/>
            <a:ext cx="11157600" cy="914700"/>
          </a:xfrm>
          <a:prstGeom prst="rect">
            <a:avLst/>
          </a:prstGeom>
        </p:spPr>
        <p:txBody>
          <a:bodyPr spcFirstLastPara="1" wrap="square" lIns="121900" tIns="121900" rIns="121900" bIns="121900" anchor="b"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3" name="Google Shape;23;p4"/>
          <p:cNvSpPr txBox="1">
            <a:spLocks noGrp="1"/>
          </p:cNvSpPr>
          <p:nvPr>
            <p:ph type="body" idx="1"/>
          </p:nvPr>
        </p:nvSpPr>
        <p:spPr>
          <a:xfrm>
            <a:off x="517200" y="1986432"/>
            <a:ext cx="11157600" cy="410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24" name="Google Shape;24;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242885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7" name="Google Shape;27;p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2" name="Google Shape;32;p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9" name="Google Shape;39;p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6" name="Google Shape;46;p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54" name="Google Shape;54;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64" name="Google Shape;64;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72" name="Google Shape;7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6" name="Google Shape;76;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0" name="Google Shape;80;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tif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microsoft.com/office/2007/relationships/hdphoto" Target="../media/hdphoto3.wdp"/></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3" descr="A group of people posing for the camera&#10;&#10;Description generated with very high confidence"/>
          <p:cNvPicPr preferRelativeResize="0"/>
          <p:nvPr/>
        </p:nvPicPr>
        <p:blipFill rotWithShape="1">
          <a:blip r:embed="rId3">
            <a:alphaModFix/>
          </a:blip>
          <a:srcRect t="15378" r="-3" b="15373"/>
          <a:stretch/>
        </p:blipFill>
        <p:spPr>
          <a:xfrm>
            <a:off x="3649321" y="3"/>
            <a:ext cx="4609359" cy="2426373"/>
          </a:xfrm>
          <a:custGeom>
            <a:avLst/>
            <a:gdLst/>
            <a:ahLst/>
            <a:cxnLst/>
            <a:rect l="l" t="t" r="r" b="b"/>
            <a:pathLst>
              <a:path w="4609359" h="2130473" extrusionOk="0">
                <a:moveTo>
                  <a:pt x="986689" y="0"/>
                </a:moveTo>
                <a:lnTo>
                  <a:pt x="4609359" y="0"/>
                </a:lnTo>
                <a:lnTo>
                  <a:pt x="3622670" y="2130473"/>
                </a:lnTo>
                <a:lnTo>
                  <a:pt x="0" y="2130473"/>
                </a:lnTo>
                <a:close/>
              </a:path>
            </a:pathLst>
          </a:custGeom>
          <a:noFill/>
          <a:ln>
            <a:noFill/>
          </a:ln>
        </p:spPr>
      </p:pic>
      <p:pic>
        <p:nvPicPr>
          <p:cNvPr id="99" name="Google Shape;99;p13" descr="A large sign above the front of a building&#10;&#10;Description generated with very high confidence"/>
          <p:cNvPicPr preferRelativeResize="0"/>
          <p:nvPr/>
        </p:nvPicPr>
        <p:blipFill rotWithShape="1">
          <a:blip r:embed="rId4">
            <a:alphaModFix/>
          </a:blip>
          <a:srcRect t="35118" r="2" b="17274"/>
          <a:stretch/>
        </p:blipFill>
        <p:spPr>
          <a:xfrm>
            <a:off x="20" y="-6954"/>
            <a:ext cx="4475120" cy="2426373"/>
          </a:xfrm>
          <a:custGeom>
            <a:avLst/>
            <a:gdLst/>
            <a:ahLst/>
            <a:cxnLst/>
            <a:rect l="l" t="t" r="r" b="b"/>
            <a:pathLst>
              <a:path w="4475140" h="2130473" extrusionOk="0">
                <a:moveTo>
                  <a:pt x="0" y="0"/>
                </a:moveTo>
                <a:lnTo>
                  <a:pt x="1074821" y="0"/>
                </a:lnTo>
                <a:lnTo>
                  <a:pt x="1074821" y="239"/>
                </a:lnTo>
                <a:lnTo>
                  <a:pt x="4475140" y="239"/>
                </a:lnTo>
                <a:lnTo>
                  <a:pt x="3488563" y="2130473"/>
                </a:lnTo>
                <a:lnTo>
                  <a:pt x="0" y="2130473"/>
                </a:lnTo>
                <a:close/>
              </a:path>
            </a:pathLst>
          </a:custGeom>
          <a:noFill/>
          <a:ln>
            <a:noFill/>
          </a:ln>
        </p:spPr>
      </p:pic>
      <p:pic>
        <p:nvPicPr>
          <p:cNvPr id="100" name="Google Shape;100;p13" descr="A group of people sitting at a table&#10;&#10;Description generated with very high confidence"/>
          <p:cNvPicPr preferRelativeResize="0"/>
          <p:nvPr/>
        </p:nvPicPr>
        <p:blipFill rotWithShape="1">
          <a:blip r:embed="rId5">
            <a:alphaModFix/>
          </a:blip>
          <a:srcRect t="30138" r="3" b="10194"/>
          <a:stretch/>
        </p:blipFill>
        <p:spPr>
          <a:xfrm>
            <a:off x="7431341" y="1"/>
            <a:ext cx="4760659" cy="2426373"/>
          </a:xfrm>
          <a:custGeom>
            <a:avLst/>
            <a:gdLst/>
            <a:ahLst/>
            <a:cxnLst/>
            <a:rect l="l" t="t" r="r" b="b"/>
            <a:pathLst>
              <a:path w="4760659" h="2130473" extrusionOk="0">
                <a:moveTo>
                  <a:pt x="986689" y="0"/>
                </a:moveTo>
                <a:lnTo>
                  <a:pt x="4760659" y="0"/>
                </a:lnTo>
                <a:lnTo>
                  <a:pt x="4760659" y="2130473"/>
                </a:lnTo>
                <a:lnTo>
                  <a:pt x="0" y="2130473"/>
                </a:lnTo>
                <a:close/>
              </a:path>
            </a:pathLst>
          </a:custGeom>
          <a:noFill/>
          <a:ln>
            <a:noFill/>
          </a:ln>
        </p:spPr>
      </p:pic>
      <p:pic>
        <p:nvPicPr>
          <p:cNvPr id="101" name="Google Shape;101;p13" descr="A group of people looking at the camera&#10;&#10;Description generated with very high confidence"/>
          <p:cNvPicPr preferRelativeResize="0"/>
          <p:nvPr/>
        </p:nvPicPr>
        <p:blipFill rotWithShape="1">
          <a:blip r:embed="rId6">
            <a:alphaModFix/>
          </a:blip>
          <a:srcRect r="1" b="27199"/>
          <a:stretch/>
        </p:blipFill>
        <p:spPr>
          <a:xfrm>
            <a:off x="7716860" y="4438580"/>
            <a:ext cx="4475140" cy="2419419"/>
          </a:xfrm>
          <a:custGeom>
            <a:avLst/>
            <a:gdLst/>
            <a:ahLst/>
            <a:cxnLst/>
            <a:rect l="l" t="t" r="r" b="b"/>
            <a:pathLst>
              <a:path w="4475140" h="2174680" extrusionOk="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id="102" name="Google Shape;102;p13" descr="A group of people standing in a room&#10;&#10;Description generated with very high confidence"/>
          <p:cNvPicPr preferRelativeResize="0"/>
          <p:nvPr/>
        </p:nvPicPr>
        <p:blipFill rotWithShape="1">
          <a:blip r:embed="rId7">
            <a:alphaModFix/>
          </a:blip>
          <a:srcRect r="-1" b="27961"/>
          <a:stretch/>
        </p:blipFill>
        <p:spPr>
          <a:xfrm>
            <a:off x="4039737" y="4438045"/>
            <a:ext cx="4523640" cy="2419953"/>
          </a:xfrm>
          <a:custGeom>
            <a:avLst/>
            <a:gdLst/>
            <a:ahLst/>
            <a:cxnLst/>
            <a:rect l="l" t="t" r="r" b="b"/>
            <a:pathLst>
              <a:path w="4523640" h="2175160" extrusionOk="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id="103" name="Google Shape;103;p13" descr="A group of people sitting at a table&#10;&#10;Description generated with very high confidence"/>
          <p:cNvPicPr preferRelativeResize="0"/>
          <p:nvPr/>
        </p:nvPicPr>
        <p:blipFill rotWithShape="1">
          <a:blip r:embed="rId8">
            <a:alphaModFix/>
          </a:blip>
          <a:srcRect t="33084" b="530"/>
          <a:stretch/>
        </p:blipFill>
        <p:spPr>
          <a:xfrm>
            <a:off x="-2" y="4445000"/>
            <a:ext cx="4908824" cy="2419953"/>
          </a:xfrm>
          <a:custGeom>
            <a:avLst/>
            <a:gdLst/>
            <a:ahLst/>
            <a:cxnLst/>
            <a:rect l="l" t="t" r="r" b="b"/>
            <a:pathLst>
              <a:path w="4908824" h="2175160" extrusionOk="0">
                <a:moveTo>
                  <a:pt x="0" y="0"/>
                </a:moveTo>
                <a:lnTo>
                  <a:pt x="4908824" y="0"/>
                </a:lnTo>
                <a:lnTo>
                  <a:pt x="3901440" y="2175160"/>
                </a:lnTo>
                <a:lnTo>
                  <a:pt x="0" y="2175160"/>
                </a:lnTo>
                <a:close/>
              </a:path>
            </a:pathLst>
          </a:custGeom>
          <a:noFill/>
          <a:ln>
            <a:noFill/>
          </a:ln>
        </p:spPr>
      </p:pic>
      <p:pic>
        <p:nvPicPr>
          <p:cNvPr id="104" name="Google Shape;104;p13"/>
          <p:cNvPicPr preferRelativeResize="0"/>
          <p:nvPr/>
        </p:nvPicPr>
        <p:blipFill rotWithShape="1">
          <a:blip r:embed="rId9">
            <a:alphaModFix/>
          </a:blip>
          <a:srcRect/>
          <a:stretch/>
        </p:blipFill>
        <p:spPr>
          <a:xfrm>
            <a:off x="12700" y="2433329"/>
            <a:ext cx="12107697" cy="19977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2A0EA-E7F0-9D49-9659-762B7E24FBF9}"/>
              </a:ext>
            </a:extLst>
          </p:cNvPr>
          <p:cNvSpPr>
            <a:spLocks noGrp="1"/>
          </p:cNvSpPr>
          <p:nvPr>
            <p:ph type="title"/>
          </p:nvPr>
        </p:nvSpPr>
        <p:spPr>
          <a:xfrm>
            <a:off x="646111" y="452718"/>
            <a:ext cx="9404723" cy="1444908"/>
          </a:xfrm>
        </p:spPr>
        <p:txBody>
          <a:bodyPr/>
          <a:lstStyle/>
          <a:p>
            <a:r>
              <a:rPr lang="en-US" dirty="0"/>
              <a:t>WHAT IS COLLABORATIVE FILTERING?</a:t>
            </a:r>
          </a:p>
        </p:txBody>
      </p:sp>
      <p:sp>
        <p:nvSpPr>
          <p:cNvPr id="3" name="Content Placeholder 2">
            <a:extLst>
              <a:ext uri="{FF2B5EF4-FFF2-40B4-BE49-F238E27FC236}">
                <a16:creationId xmlns:a16="http://schemas.microsoft.com/office/drawing/2014/main" id="{5CA77B3C-1EC4-1F4D-9422-710F205A9E9E}"/>
              </a:ext>
            </a:extLst>
          </p:cNvPr>
          <p:cNvSpPr>
            <a:spLocks noGrp="1"/>
          </p:cNvSpPr>
          <p:nvPr>
            <p:ph type="body" idx="1"/>
          </p:nvPr>
        </p:nvSpPr>
        <p:spPr>
          <a:xfrm>
            <a:off x="737420" y="1897626"/>
            <a:ext cx="9312434" cy="4326192"/>
          </a:xfrm>
        </p:spPr>
        <p:txBody>
          <a:bodyPr>
            <a:normAutofit fontScale="92500" lnSpcReduction="20000"/>
          </a:bodyPr>
          <a:lstStyle/>
          <a:p>
            <a:r>
              <a:rPr lang="en-IN" dirty="0"/>
              <a:t>To </a:t>
            </a:r>
            <a:r>
              <a:rPr lang="en-IN" b="1" dirty="0">
                <a:solidFill>
                  <a:schemeClr val="accent1"/>
                </a:solidFill>
              </a:rPr>
              <a:t>recommend</a:t>
            </a:r>
            <a:r>
              <a:rPr lang="en-IN" dirty="0"/>
              <a:t> items </a:t>
            </a:r>
            <a:r>
              <a:rPr lang="en-IN" b="1" dirty="0">
                <a:solidFill>
                  <a:schemeClr val="accent1"/>
                </a:solidFill>
              </a:rPr>
              <a:t>via the choice of other similar users</a:t>
            </a:r>
            <a:r>
              <a:rPr lang="en-IN" dirty="0"/>
              <a:t> </a:t>
            </a:r>
          </a:p>
          <a:p>
            <a:r>
              <a:rPr lang="en-IN" dirty="0"/>
              <a:t>it assumes that if user X and Y rate n items similarly or have similar behaviour, they will rate or act on other items similarly </a:t>
            </a:r>
          </a:p>
          <a:p>
            <a:r>
              <a:rPr lang="en-IN" dirty="0"/>
              <a:t>The standard method of Collaborative Filtering is known as </a:t>
            </a:r>
            <a:r>
              <a:rPr lang="en-IN" b="1" dirty="0">
                <a:solidFill>
                  <a:schemeClr val="accent1"/>
                </a:solidFill>
              </a:rPr>
              <a:t>Nearest Neighbourhood </a:t>
            </a:r>
            <a:r>
              <a:rPr lang="en-IN" dirty="0"/>
              <a:t>algorithm</a:t>
            </a:r>
          </a:p>
          <a:p>
            <a:r>
              <a:rPr lang="en-IN" dirty="0"/>
              <a:t>Instead of calculating the similarity between items, a set of ‘nearest neighbour’ users for each user whose </a:t>
            </a:r>
            <a:r>
              <a:rPr lang="en-IN" b="1" dirty="0">
                <a:solidFill>
                  <a:schemeClr val="accent1"/>
                </a:solidFill>
              </a:rPr>
              <a:t>past ratings have the strongest correlation are found</a:t>
            </a:r>
            <a:r>
              <a:rPr lang="en-IN" dirty="0"/>
              <a:t>. Therefore, scores for the unseen items are predicted based on a combination of the scores known from the nearest neighbours </a:t>
            </a:r>
          </a:p>
          <a:p>
            <a:r>
              <a:rPr lang="en-IN" b="1" dirty="0">
                <a:solidFill>
                  <a:schemeClr val="accent3"/>
                </a:solidFill>
              </a:rPr>
              <a:t>divided into three subcategories</a:t>
            </a:r>
            <a:r>
              <a:rPr lang="en-IN" dirty="0"/>
              <a:t>: memory-based, model-based, and hybrid collaborative filtering </a:t>
            </a:r>
          </a:p>
          <a:p>
            <a:endParaRPr lang="en-IN" dirty="0"/>
          </a:p>
          <a:p>
            <a:endParaRPr lang="en-IN" dirty="0"/>
          </a:p>
          <a:p>
            <a:endParaRPr lang="en-US" dirty="0"/>
          </a:p>
        </p:txBody>
      </p:sp>
    </p:spTree>
    <p:extLst>
      <p:ext uri="{BB962C8B-B14F-4D97-AF65-F5344CB8AC3E}">
        <p14:creationId xmlns:p14="http://schemas.microsoft.com/office/powerpoint/2010/main" val="2343488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FECC8-33C2-E14C-8D90-6ACFBD616EE3}"/>
              </a:ext>
            </a:extLst>
          </p:cNvPr>
          <p:cNvSpPr>
            <a:spLocks noGrp="1"/>
          </p:cNvSpPr>
          <p:nvPr>
            <p:ph type="title"/>
          </p:nvPr>
        </p:nvSpPr>
        <p:spPr>
          <a:xfrm>
            <a:off x="646111" y="452718"/>
            <a:ext cx="9404723" cy="854972"/>
          </a:xfrm>
        </p:spPr>
        <p:txBody>
          <a:bodyPr/>
          <a:lstStyle/>
          <a:p>
            <a:r>
              <a:rPr lang="en-US" dirty="0"/>
              <a:t>TYPES OF CF</a:t>
            </a:r>
          </a:p>
        </p:txBody>
      </p:sp>
      <p:pic>
        <p:nvPicPr>
          <p:cNvPr id="5" name="Content Placeholder 4">
            <a:extLst>
              <a:ext uri="{FF2B5EF4-FFF2-40B4-BE49-F238E27FC236}">
                <a16:creationId xmlns:a16="http://schemas.microsoft.com/office/drawing/2014/main" id="{53AFBC78-68BD-294B-B078-0C9902BC22EF}"/>
              </a:ext>
            </a:extLst>
          </p:cNvPr>
          <p:cNvPicPr>
            <a:picLocks noGrp="1" noChangeAspect="1"/>
          </p:cNvPicPr>
          <p:nvPr>
            <p:ph idx="4294967295"/>
          </p:nvPr>
        </p:nvPicPr>
        <p:blipFill>
          <a:blip r:embed="rId2"/>
          <a:stretch>
            <a:fillRect/>
          </a:stretch>
        </p:blipFill>
        <p:spPr>
          <a:xfrm>
            <a:off x="7708900" y="1504950"/>
            <a:ext cx="4483100" cy="2463800"/>
          </a:xfrm>
        </p:spPr>
      </p:pic>
      <p:sp>
        <p:nvSpPr>
          <p:cNvPr id="7" name="TextBox 6">
            <a:extLst>
              <a:ext uri="{FF2B5EF4-FFF2-40B4-BE49-F238E27FC236}">
                <a16:creationId xmlns:a16="http://schemas.microsoft.com/office/drawing/2014/main" id="{2C4B430F-5378-1E47-B88E-B2738C807E23}"/>
              </a:ext>
            </a:extLst>
          </p:cNvPr>
          <p:cNvSpPr txBox="1"/>
          <p:nvPr/>
        </p:nvSpPr>
        <p:spPr>
          <a:xfrm>
            <a:off x="646111" y="1504335"/>
            <a:ext cx="6403617" cy="2308324"/>
          </a:xfrm>
          <a:prstGeom prst="rect">
            <a:avLst/>
          </a:prstGeom>
          <a:noFill/>
        </p:spPr>
        <p:txBody>
          <a:bodyPr wrap="square" rtlCol="0">
            <a:spAutoFit/>
          </a:bodyPr>
          <a:lstStyle/>
          <a:p>
            <a:r>
              <a:rPr lang="en-IN" b="1" dirty="0"/>
              <a:t>A) </a:t>
            </a:r>
            <a:r>
              <a:rPr lang="en-IN" dirty="0"/>
              <a:t>for </a:t>
            </a:r>
            <a:r>
              <a:rPr lang="en-IN" b="1" dirty="0">
                <a:solidFill>
                  <a:schemeClr val="accent3"/>
                </a:solidFill>
              </a:rPr>
              <a:t>User-based CF </a:t>
            </a:r>
            <a:r>
              <a:rPr lang="en-IN" dirty="0"/>
              <a:t>We have an n × m matrix of ratings, with user uᵢ, </a:t>
            </a:r>
            <a:r>
              <a:rPr lang="en-IN" dirty="0" err="1"/>
              <a:t>i</a:t>
            </a:r>
            <a:r>
              <a:rPr lang="en-IN" dirty="0"/>
              <a:t> = 1, ...n and item pⱼ, j=1, …m. Now we want to predict the rating rᵢⱼ if target user </a:t>
            </a:r>
            <a:r>
              <a:rPr lang="en-IN" dirty="0" err="1"/>
              <a:t>i</a:t>
            </a:r>
            <a:r>
              <a:rPr lang="en-IN" dirty="0"/>
              <a:t> did not watch/rate an item j. </a:t>
            </a:r>
            <a:r>
              <a:rPr lang="en-IN" b="1" dirty="0">
                <a:solidFill>
                  <a:schemeClr val="accent1"/>
                </a:solidFill>
              </a:rPr>
              <a:t>The process is to calculate the similarities between target user </a:t>
            </a:r>
            <a:r>
              <a:rPr lang="en-IN" b="1" dirty="0" err="1">
                <a:solidFill>
                  <a:schemeClr val="accent1"/>
                </a:solidFill>
              </a:rPr>
              <a:t>i</a:t>
            </a:r>
            <a:r>
              <a:rPr lang="en-IN" b="1" dirty="0">
                <a:solidFill>
                  <a:schemeClr val="accent1"/>
                </a:solidFill>
              </a:rPr>
              <a:t> and all other users, select the top X similar users,</a:t>
            </a:r>
            <a:r>
              <a:rPr lang="en-IN" dirty="0"/>
              <a:t> and take the </a:t>
            </a:r>
            <a:r>
              <a:rPr lang="en-IN" b="1" dirty="0">
                <a:solidFill>
                  <a:schemeClr val="accent1"/>
                </a:solidFill>
              </a:rPr>
              <a:t>weighted average</a:t>
            </a:r>
            <a:r>
              <a:rPr lang="en-IN" dirty="0"/>
              <a:t> of ratings from these X users with similarities as weights.</a:t>
            </a:r>
            <a:endParaRPr lang="en-US" dirty="0"/>
          </a:p>
        </p:txBody>
      </p:sp>
      <p:pic>
        <p:nvPicPr>
          <p:cNvPr id="8" name="Picture 7">
            <a:extLst>
              <a:ext uri="{FF2B5EF4-FFF2-40B4-BE49-F238E27FC236}">
                <a16:creationId xmlns:a16="http://schemas.microsoft.com/office/drawing/2014/main" id="{24D0C86B-70A0-C34A-B539-26F1042EC11B}"/>
              </a:ext>
            </a:extLst>
          </p:cNvPr>
          <p:cNvPicPr>
            <a:picLocks noChangeAspect="1"/>
          </p:cNvPicPr>
          <p:nvPr/>
        </p:nvPicPr>
        <p:blipFill>
          <a:blip r:embed="rId3"/>
          <a:stretch>
            <a:fillRect/>
          </a:stretch>
        </p:blipFill>
        <p:spPr>
          <a:xfrm>
            <a:off x="7034160" y="4490065"/>
            <a:ext cx="4597400" cy="1727200"/>
          </a:xfrm>
          <a:prstGeom prst="rect">
            <a:avLst/>
          </a:prstGeom>
        </p:spPr>
      </p:pic>
      <p:pic>
        <p:nvPicPr>
          <p:cNvPr id="9" name="Picture 8">
            <a:extLst>
              <a:ext uri="{FF2B5EF4-FFF2-40B4-BE49-F238E27FC236}">
                <a16:creationId xmlns:a16="http://schemas.microsoft.com/office/drawing/2014/main" id="{B1B859B1-DDE2-B546-B78B-B947A8216920}"/>
              </a:ext>
            </a:extLst>
          </p:cNvPr>
          <p:cNvPicPr>
            <a:picLocks noChangeAspect="1"/>
          </p:cNvPicPr>
          <p:nvPr/>
        </p:nvPicPr>
        <p:blipFill>
          <a:blip r:embed="rId4"/>
          <a:stretch>
            <a:fillRect/>
          </a:stretch>
        </p:blipFill>
        <p:spPr>
          <a:xfrm>
            <a:off x="757085" y="3812658"/>
            <a:ext cx="4597400" cy="896993"/>
          </a:xfrm>
          <a:prstGeom prst="rect">
            <a:avLst/>
          </a:prstGeom>
        </p:spPr>
      </p:pic>
      <p:sp>
        <p:nvSpPr>
          <p:cNvPr id="10" name="TextBox 9">
            <a:extLst>
              <a:ext uri="{FF2B5EF4-FFF2-40B4-BE49-F238E27FC236}">
                <a16:creationId xmlns:a16="http://schemas.microsoft.com/office/drawing/2014/main" id="{1AB1CFB4-746A-C543-8CEB-56E7D2970380}"/>
              </a:ext>
            </a:extLst>
          </p:cNvPr>
          <p:cNvSpPr txBox="1"/>
          <p:nvPr/>
        </p:nvSpPr>
        <p:spPr>
          <a:xfrm>
            <a:off x="757084" y="4793561"/>
            <a:ext cx="6056671" cy="1477328"/>
          </a:xfrm>
          <a:prstGeom prst="rect">
            <a:avLst/>
          </a:prstGeom>
          <a:noFill/>
        </p:spPr>
        <p:txBody>
          <a:bodyPr wrap="square" rtlCol="0">
            <a:spAutoFit/>
          </a:bodyPr>
          <a:lstStyle/>
          <a:p>
            <a:r>
              <a:rPr lang="en-IN" b="1" dirty="0">
                <a:solidFill>
                  <a:schemeClr val="accent1"/>
                </a:solidFill>
              </a:rPr>
              <a:t>some</a:t>
            </a:r>
            <a:r>
              <a:rPr lang="en-IN" dirty="0"/>
              <a:t> people </a:t>
            </a:r>
            <a:r>
              <a:rPr lang="en-IN" b="1" dirty="0">
                <a:solidFill>
                  <a:schemeClr val="accent1"/>
                </a:solidFill>
              </a:rPr>
              <a:t>tend to give high scores </a:t>
            </a:r>
            <a:r>
              <a:rPr lang="en-IN" dirty="0"/>
              <a:t>generally </a:t>
            </a:r>
            <a:r>
              <a:rPr lang="en-IN" b="1" dirty="0">
                <a:solidFill>
                  <a:schemeClr val="accent1"/>
                </a:solidFill>
              </a:rPr>
              <a:t>some</a:t>
            </a:r>
            <a:r>
              <a:rPr lang="en-IN" dirty="0"/>
              <a:t> are </a:t>
            </a:r>
            <a:r>
              <a:rPr lang="en-IN" b="1" dirty="0">
                <a:solidFill>
                  <a:schemeClr val="accent1"/>
                </a:solidFill>
              </a:rPr>
              <a:t>pretty strict </a:t>
            </a:r>
            <a:r>
              <a:rPr lang="en-IN" dirty="0"/>
              <a:t>even though they are satisfied with items. </a:t>
            </a:r>
            <a:r>
              <a:rPr lang="en-IN" b="1" dirty="0">
                <a:solidFill>
                  <a:schemeClr val="accent3"/>
                </a:solidFill>
              </a:rPr>
              <a:t>To avoid this bias</a:t>
            </a:r>
            <a:r>
              <a:rPr lang="en-IN" dirty="0"/>
              <a:t>, we can subtract each user’s average rating of all items when computing </a:t>
            </a:r>
            <a:r>
              <a:rPr lang="en-IN" b="1" dirty="0">
                <a:solidFill>
                  <a:schemeClr val="accent3"/>
                </a:solidFill>
              </a:rPr>
              <a:t>weighted average</a:t>
            </a:r>
            <a:r>
              <a:rPr lang="en-IN" dirty="0"/>
              <a:t>, and add it back for target user</a:t>
            </a:r>
            <a:endParaRPr lang="en-US" dirty="0"/>
          </a:p>
        </p:txBody>
      </p:sp>
      <p:sp>
        <p:nvSpPr>
          <p:cNvPr id="11" name="TextBox 10">
            <a:extLst>
              <a:ext uri="{FF2B5EF4-FFF2-40B4-BE49-F238E27FC236}">
                <a16:creationId xmlns:a16="http://schemas.microsoft.com/office/drawing/2014/main" id="{D2DB7279-A724-704A-B361-9F9B182CA27A}"/>
              </a:ext>
            </a:extLst>
          </p:cNvPr>
          <p:cNvSpPr txBox="1"/>
          <p:nvPr/>
        </p:nvSpPr>
        <p:spPr>
          <a:xfrm>
            <a:off x="825910" y="1179871"/>
            <a:ext cx="4483509" cy="369332"/>
          </a:xfrm>
          <a:prstGeom prst="rect">
            <a:avLst/>
          </a:prstGeom>
          <a:noFill/>
        </p:spPr>
        <p:txBody>
          <a:bodyPr wrap="square" rtlCol="0">
            <a:spAutoFit/>
          </a:bodyPr>
          <a:lstStyle/>
          <a:p>
            <a:r>
              <a:rPr lang="en-US" b="1" dirty="0"/>
              <a:t>1. </a:t>
            </a:r>
            <a:r>
              <a:rPr lang="en-US" b="1" dirty="0">
                <a:solidFill>
                  <a:srgbClr val="FF0000"/>
                </a:solidFill>
              </a:rPr>
              <a:t>MEMORY BASED APPROACH</a:t>
            </a:r>
          </a:p>
        </p:txBody>
      </p:sp>
    </p:spTree>
    <p:extLst>
      <p:ext uri="{BB962C8B-B14F-4D97-AF65-F5344CB8AC3E}">
        <p14:creationId xmlns:p14="http://schemas.microsoft.com/office/powerpoint/2010/main" val="1443351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346DB-2C1A-4749-A4B0-8FC1E9F72C69}"/>
              </a:ext>
            </a:extLst>
          </p:cNvPr>
          <p:cNvSpPr>
            <a:spLocks noGrp="1"/>
          </p:cNvSpPr>
          <p:nvPr>
            <p:ph type="title"/>
          </p:nvPr>
        </p:nvSpPr>
        <p:spPr>
          <a:xfrm>
            <a:off x="646111" y="452718"/>
            <a:ext cx="4781295" cy="618348"/>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02FEBCE9-1F2E-9A4D-9F38-44476DFED38B}"/>
              </a:ext>
            </a:extLst>
          </p:cNvPr>
          <p:cNvSpPr>
            <a:spLocks noGrp="1"/>
          </p:cNvSpPr>
          <p:nvPr>
            <p:ph type="body" idx="1"/>
          </p:nvPr>
        </p:nvSpPr>
        <p:spPr>
          <a:xfrm>
            <a:off x="363794" y="1651820"/>
            <a:ext cx="9686059" cy="668593"/>
          </a:xfrm>
        </p:spPr>
        <p:txBody>
          <a:bodyPr>
            <a:normAutofit fontScale="77500" lnSpcReduction="20000"/>
          </a:bodyPr>
          <a:lstStyle/>
          <a:p>
            <a:r>
              <a:rPr lang="en-IN" dirty="0"/>
              <a:t>Two ways to calculate similarity are </a:t>
            </a:r>
            <a:r>
              <a:rPr lang="en-IN" b="1" dirty="0">
                <a:solidFill>
                  <a:schemeClr val="accent3"/>
                </a:solidFill>
              </a:rPr>
              <a:t>Pearson Correlation </a:t>
            </a:r>
            <a:r>
              <a:rPr lang="en-IN" dirty="0"/>
              <a:t>and </a:t>
            </a:r>
            <a:r>
              <a:rPr lang="en-IN" b="1" dirty="0">
                <a:solidFill>
                  <a:schemeClr val="accent3"/>
                </a:solidFill>
              </a:rPr>
              <a:t>Cosine Similarity.</a:t>
            </a:r>
            <a:endParaRPr lang="en-US" b="1" dirty="0">
              <a:solidFill>
                <a:schemeClr val="accent3"/>
              </a:solidFill>
            </a:endParaRPr>
          </a:p>
        </p:txBody>
      </p:sp>
      <p:pic>
        <p:nvPicPr>
          <p:cNvPr id="1026" name="Picture 2">
            <a:extLst>
              <a:ext uri="{FF2B5EF4-FFF2-40B4-BE49-F238E27FC236}">
                <a16:creationId xmlns:a16="http://schemas.microsoft.com/office/drawing/2014/main" id="{4597A38C-EEC0-8D47-92CF-C3F3F05D65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541" y="182034"/>
            <a:ext cx="5732206" cy="9637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E7C17FD-70C2-4C47-A859-28525FD8F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27" y="3477701"/>
            <a:ext cx="6027173" cy="14345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5AAF475-4E44-524D-906E-E975A8BDC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8181" y="3477699"/>
            <a:ext cx="6154992" cy="143458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7B8A457-BBF4-5941-9EC4-C5C71B82AE44}"/>
              </a:ext>
            </a:extLst>
          </p:cNvPr>
          <p:cNvCxnSpPr/>
          <p:nvPr/>
        </p:nvCxnSpPr>
        <p:spPr>
          <a:xfrm flipH="1">
            <a:off x="4572000" y="2054942"/>
            <a:ext cx="2172929" cy="132535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71973F8-AC18-6642-B1FB-11ADE9950697}"/>
              </a:ext>
            </a:extLst>
          </p:cNvPr>
          <p:cNvCxnSpPr/>
          <p:nvPr/>
        </p:nvCxnSpPr>
        <p:spPr>
          <a:xfrm>
            <a:off x="8426245" y="2064774"/>
            <a:ext cx="2172928" cy="13642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9C2EA0-060D-0D45-B945-91ADEF946D5F}"/>
              </a:ext>
            </a:extLst>
          </p:cNvPr>
          <p:cNvSpPr txBox="1"/>
          <p:nvPr/>
        </p:nvSpPr>
        <p:spPr>
          <a:xfrm>
            <a:off x="186812" y="5093110"/>
            <a:ext cx="11847871" cy="1477328"/>
          </a:xfrm>
          <a:prstGeom prst="rect">
            <a:avLst/>
          </a:prstGeom>
          <a:noFill/>
        </p:spPr>
        <p:txBody>
          <a:bodyPr wrap="square" rtlCol="0">
            <a:spAutoFit/>
          </a:bodyPr>
          <a:lstStyle/>
          <a:p>
            <a:r>
              <a:rPr lang="en-IN" dirty="0"/>
              <a:t>Basically, the idea is to find the most similar users to your target user (nearest neighbours) and weight their ratings of an item as the prediction of the rating of this item for target user.</a:t>
            </a:r>
          </a:p>
          <a:p>
            <a:r>
              <a:rPr lang="en-IN" b="1" dirty="0"/>
              <a:t>Without knowing anything about items and users themselves, we think two users are similar when they give the same item similar ratings .</a:t>
            </a:r>
          </a:p>
          <a:p>
            <a:endParaRPr lang="en-US" dirty="0"/>
          </a:p>
        </p:txBody>
      </p:sp>
    </p:spTree>
    <p:extLst>
      <p:ext uri="{BB962C8B-B14F-4D97-AF65-F5344CB8AC3E}">
        <p14:creationId xmlns:p14="http://schemas.microsoft.com/office/powerpoint/2010/main" val="1946789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84E9BA-7149-144A-A669-E43E2FEE782A}"/>
              </a:ext>
            </a:extLst>
          </p:cNvPr>
          <p:cNvSpPr>
            <a:spLocks noGrp="1"/>
          </p:cNvSpPr>
          <p:nvPr>
            <p:ph type="body" idx="1"/>
          </p:nvPr>
        </p:nvSpPr>
        <p:spPr>
          <a:xfrm>
            <a:off x="442452" y="373626"/>
            <a:ext cx="11464413" cy="1956619"/>
          </a:xfrm>
        </p:spPr>
        <p:txBody>
          <a:bodyPr>
            <a:normAutofit fontScale="85000" lnSpcReduction="10000"/>
          </a:bodyPr>
          <a:lstStyle/>
          <a:p>
            <a:r>
              <a:rPr lang="en-IN" b="1" dirty="0"/>
              <a:t>B)</a:t>
            </a:r>
            <a:r>
              <a:rPr lang="en-IN" dirty="0"/>
              <a:t>for </a:t>
            </a:r>
            <a:r>
              <a:rPr lang="en-IN" b="1" dirty="0">
                <a:solidFill>
                  <a:schemeClr val="accent3"/>
                </a:solidFill>
              </a:rPr>
              <a:t>Item-based CF</a:t>
            </a:r>
            <a:r>
              <a:rPr lang="en-IN" dirty="0"/>
              <a:t>, </a:t>
            </a:r>
            <a:r>
              <a:rPr lang="en-IN" b="1" dirty="0">
                <a:solidFill>
                  <a:schemeClr val="accent1"/>
                </a:solidFill>
              </a:rPr>
              <a:t>we say two items are similar when they received similar ratings from a same user</a:t>
            </a:r>
            <a:r>
              <a:rPr lang="en-IN" dirty="0"/>
              <a:t>. Then, we will make prediction for a target user on an item by calculating </a:t>
            </a:r>
            <a:r>
              <a:rPr lang="en-IN" b="1" dirty="0">
                <a:solidFill>
                  <a:schemeClr val="accent1"/>
                </a:solidFill>
              </a:rPr>
              <a:t>weighted average of ratings on most X similar items from this user</a:t>
            </a:r>
            <a:r>
              <a:rPr lang="en-IN" dirty="0"/>
              <a:t>.</a:t>
            </a:r>
          </a:p>
          <a:p>
            <a:r>
              <a:rPr lang="en-IN" dirty="0"/>
              <a:t> advantage of Item-based CF is the stability which is that the ratings on a given item will not change significantly overtime, unlike the tastes of human beings</a:t>
            </a:r>
            <a:endParaRPr lang="en-US" dirty="0"/>
          </a:p>
        </p:txBody>
      </p:sp>
      <p:pic>
        <p:nvPicPr>
          <p:cNvPr id="2052" name="Picture 4" descr="Memory Based Collaborative Filtering Recommendation Engine">
            <a:extLst>
              <a:ext uri="{FF2B5EF4-FFF2-40B4-BE49-F238E27FC236}">
                <a16:creationId xmlns:a16="http://schemas.microsoft.com/office/drawing/2014/main" id="{0C398B9B-8A27-E240-A54D-5E3CB0504C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386" y="2192593"/>
            <a:ext cx="7255387" cy="3977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45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5EE706-E075-1449-9979-0CAFC3E20059}"/>
              </a:ext>
            </a:extLst>
          </p:cNvPr>
          <p:cNvSpPr>
            <a:spLocks noGrp="1"/>
          </p:cNvSpPr>
          <p:nvPr>
            <p:ph type="body" idx="1"/>
          </p:nvPr>
        </p:nvSpPr>
        <p:spPr>
          <a:xfrm>
            <a:off x="619432" y="1160206"/>
            <a:ext cx="9430422" cy="5088193"/>
          </a:xfrm>
        </p:spPr>
        <p:txBody>
          <a:bodyPr>
            <a:normAutofit fontScale="92500" lnSpcReduction="10000"/>
          </a:bodyPr>
          <a:lstStyle/>
          <a:p>
            <a:r>
              <a:rPr lang="en-IN" b="1" dirty="0">
                <a:solidFill>
                  <a:schemeClr val="accent3"/>
                </a:solidFill>
              </a:rPr>
              <a:t>Popularity bias </a:t>
            </a:r>
            <a:r>
              <a:rPr lang="en-IN" dirty="0"/>
              <a:t>Generally, </a:t>
            </a:r>
            <a:r>
              <a:rPr lang="en-IN" b="1" dirty="0">
                <a:solidFill>
                  <a:schemeClr val="accent1"/>
                </a:solidFill>
              </a:rPr>
              <a:t>popular music can get more ratings</a:t>
            </a:r>
            <a:r>
              <a:rPr lang="en-IN" dirty="0"/>
              <a:t>. The music in long tail, however, can rarely get any. As a result, collaborative </a:t>
            </a:r>
            <a:r>
              <a:rPr lang="en-IN" b="1" dirty="0">
                <a:solidFill>
                  <a:schemeClr val="accent1"/>
                </a:solidFill>
              </a:rPr>
              <a:t>filtering mainly recommend the popular music to the listeners</a:t>
            </a:r>
            <a:r>
              <a:rPr lang="en-IN" dirty="0"/>
              <a:t>. Though giving popular items are reliable, it is still risky, since the user rarely get pleasantly surprised. </a:t>
            </a:r>
          </a:p>
          <a:p>
            <a:r>
              <a:rPr lang="en-IN" b="1" dirty="0"/>
              <a:t> </a:t>
            </a:r>
            <a:r>
              <a:rPr lang="en-IN" b="1" dirty="0">
                <a:solidFill>
                  <a:schemeClr val="accent3"/>
                </a:solidFill>
              </a:rPr>
              <a:t>Cold start</a:t>
            </a:r>
            <a:r>
              <a:rPr lang="en-IN" b="1" dirty="0"/>
              <a:t> </a:t>
            </a:r>
            <a:r>
              <a:rPr lang="en-IN" dirty="0"/>
              <a:t>It is also known as </a:t>
            </a:r>
            <a:r>
              <a:rPr lang="en-IN" b="1" dirty="0">
                <a:solidFill>
                  <a:schemeClr val="accent1"/>
                </a:solidFill>
              </a:rPr>
              <a:t>data sparsity problems</a:t>
            </a:r>
            <a:r>
              <a:rPr lang="en-IN" dirty="0"/>
              <a:t>. At an early stage, few ratings is provided. </a:t>
            </a:r>
            <a:r>
              <a:rPr lang="en-IN" b="1" dirty="0">
                <a:solidFill>
                  <a:schemeClr val="accent1"/>
                </a:solidFill>
              </a:rPr>
              <a:t>Due to the lack of these ratings, prediction results are poor</a:t>
            </a:r>
            <a:r>
              <a:rPr lang="en-IN" dirty="0"/>
              <a:t>. </a:t>
            </a:r>
          </a:p>
          <a:p>
            <a:r>
              <a:rPr lang="en-IN" dirty="0"/>
              <a:t> </a:t>
            </a:r>
            <a:r>
              <a:rPr lang="en-IN" b="1" dirty="0">
                <a:solidFill>
                  <a:schemeClr val="accent3"/>
                </a:solidFill>
              </a:rPr>
              <a:t>Human effort </a:t>
            </a:r>
            <a:r>
              <a:rPr lang="en-IN" dirty="0"/>
              <a:t>A perfect recommender system </a:t>
            </a:r>
            <a:r>
              <a:rPr lang="en-IN" b="1" dirty="0">
                <a:solidFill>
                  <a:schemeClr val="accent1"/>
                </a:solidFill>
              </a:rPr>
              <a:t>should not involve too much human efforts, since the users are not always willing to rate</a:t>
            </a:r>
            <a:r>
              <a:rPr lang="en-IN" dirty="0"/>
              <a:t>. The ratings may also grow towards those who do rate, but it may not be representative. Because of this absence of even distributed ratings, it can either give us false negative or false positive results. </a:t>
            </a:r>
          </a:p>
          <a:p>
            <a:pPr marL="0" indent="0">
              <a:buNone/>
            </a:pPr>
            <a:endParaRPr lang="en-US" dirty="0"/>
          </a:p>
        </p:txBody>
      </p:sp>
      <p:sp>
        <p:nvSpPr>
          <p:cNvPr id="5" name="Rectangle 4">
            <a:extLst>
              <a:ext uri="{FF2B5EF4-FFF2-40B4-BE49-F238E27FC236}">
                <a16:creationId xmlns:a16="http://schemas.microsoft.com/office/drawing/2014/main" id="{993A9EA4-4401-404C-8257-474CC08F7E4C}"/>
              </a:ext>
            </a:extLst>
          </p:cNvPr>
          <p:cNvSpPr/>
          <p:nvPr/>
        </p:nvSpPr>
        <p:spPr>
          <a:xfrm>
            <a:off x="858377" y="717444"/>
            <a:ext cx="5081840" cy="369332"/>
          </a:xfrm>
          <a:prstGeom prst="rect">
            <a:avLst/>
          </a:prstGeom>
        </p:spPr>
        <p:txBody>
          <a:bodyPr wrap="none">
            <a:spAutoFit/>
          </a:bodyPr>
          <a:lstStyle/>
          <a:p>
            <a:r>
              <a:rPr lang="en-US" b="1" dirty="0">
                <a:solidFill>
                  <a:srgbClr val="FF0000"/>
                </a:solidFill>
              </a:rPr>
              <a:t>LIMITATIONS OF MEMORY BASED APPROACH</a:t>
            </a:r>
            <a:endParaRPr lang="en-US" dirty="0"/>
          </a:p>
        </p:txBody>
      </p:sp>
    </p:spTree>
    <p:extLst>
      <p:ext uri="{BB962C8B-B14F-4D97-AF65-F5344CB8AC3E}">
        <p14:creationId xmlns:p14="http://schemas.microsoft.com/office/powerpoint/2010/main" val="721561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144082-F63F-7D49-B555-3CBF28AC25C8}"/>
              </a:ext>
            </a:extLst>
          </p:cNvPr>
          <p:cNvSpPr>
            <a:spLocks noGrp="1"/>
          </p:cNvSpPr>
          <p:nvPr>
            <p:ph type="body" idx="1"/>
          </p:nvPr>
        </p:nvSpPr>
        <p:spPr>
          <a:xfrm>
            <a:off x="1103312" y="1170040"/>
            <a:ext cx="9633514" cy="5078360"/>
          </a:xfrm>
        </p:spPr>
        <p:txBody>
          <a:bodyPr/>
          <a:lstStyle/>
          <a:p>
            <a:r>
              <a:rPr lang="en-IN" dirty="0"/>
              <a:t>Beside </a:t>
            </a:r>
            <a:r>
              <a:rPr lang="en-IN" b="1" dirty="0">
                <a:solidFill>
                  <a:schemeClr val="accent1"/>
                </a:solidFill>
              </a:rPr>
              <a:t>solving the issues of sparsity and scalability</a:t>
            </a:r>
            <a:r>
              <a:rPr lang="en-IN" dirty="0"/>
              <a:t>, it </a:t>
            </a:r>
            <a:r>
              <a:rPr lang="en-IN" b="1" dirty="0">
                <a:solidFill>
                  <a:schemeClr val="accent1"/>
                </a:solidFill>
              </a:rPr>
              <a:t>provides low-dimensional matrices to represent users’ preference</a:t>
            </a:r>
          </a:p>
          <a:p>
            <a:r>
              <a:rPr lang="en-IN" dirty="0"/>
              <a:t> matrix factorization eventually </a:t>
            </a:r>
            <a:r>
              <a:rPr lang="en-IN" b="1" dirty="0">
                <a:solidFill>
                  <a:schemeClr val="accent3"/>
                </a:solidFill>
              </a:rPr>
              <a:t>gives us is how much a user is aligned with a set of latent features, and how much a movie fits into this set of latent features</a:t>
            </a:r>
            <a:r>
              <a:rPr lang="en-IN" dirty="0"/>
              <a:t>. The advantage of it over standard nearest neighbourhood is that even though two users haven’t rated any same movies, it’s still possible to find the similarity between them if they share the similar underlying tastes, again latent features.</a:t>
            </a:r>
            <a:endParaRPr lang="en-US" dirty="0"/>
          </a:p>
        </p:txBody>
      </p:sp>
      <p:sp>
        <p:nvSpPr>
          <p:cNvPr id="4" name="Rectangle 3">
            <a:extLst>
              <a:ext uri="{FF2B5EF4-FFF2-40B4-BE49-F238E27FC236}">
                <a16:creationId xmlns:a16="http://schemas.microsoft.com/office/drawing/2014/main" id="{0433FC9D-0CE4-5046-B3AD-0304F1EB8B6F}"/>
              </a:ext>
            </a:extLst>
          </p:cNvPr>
          <p:cNvSpPr/>
          <p:nvPr/>
        </p:nvSpPr>
        <p:spPr>
          <a:xfrm>
            <a:off x="1313304" y="746943"/>
            <a:ext cx="2848857" cy="369332"/>
          </a:xfrm>
          <a:prstGeom prst="rect">
            <a:avLst/>
          </a:prstGeom>
        </p:spPr>
        <p:txBody>
          <a:bodyPr wrap="none">
            <a:spAutoFit/>
          </a:bodyPr>
          <a:lstStyle/>
          <a:p>
            <a:r>
              <a:rPr lang="en-US" b="1" dirty="0">
                <a:solidFill>
                  <a:srgbClr val="FF0000"/>
                </a:solidFill>
              </a:rPr>
              <a:t>MATRIX FACTORISATION</a:t>
            </a:r>
            <a:endParaRPr lang="en-US" dirty="0"/>
          </a:p>
        </p:txBody>
      </p:sp>
      <p:pic>
        <p:nvPicPr>
          <p:cNvPr id="3076" name="Picture 4">
            <a:extLst>
              <a:ext uri="{FF2B5EF4-FFF2-40B4-BE49-F238E27FC236}">
                <a16:creationId xmlns:a16="http://schemas.microsoft.com/office/drawing/2014/main" id="{7811024F-B4A7-5649-8C8D-DAD5513584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935" y="5205247"/>
            <a:ext cx="5191432" cy="10969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246E5C2-F8FA-A146-A7F8-3F537B621A10}"/>
              </a:ext>
            </a:extLst>
          </p:cNvPr>
          <p:cNvSpPr/>
          <p:nvPr/>
        </p:nvSpPr>
        <p:spPr>
          <a:xfrm>
            <a:off x="1103311" y="294347"/>
            <a:ext cx="3268844" cy="369332"/>
          </a:xfrm>
          <a:prstGeom prst="rect">
            <a:avLst/>
          </a:prstGeom>
        </p:spPr>
        <p:txBody>
          <a:bodyPr wrap="none">
            <a:spAutoFit/>
          </a:bodyPr>
          <a:lstStyle/>
          <a:p>
            <a:r>
              <a:rPr lang="en-US" b="1" dirty="0">
                <a:solidFill>
                  <a:schemeClr val="tx2"/>
                </a:solidFill>
              </a:rPr>
              <a:t>2</a:t>
            </a:r>
            <a:r>
              <a:rPr lang="en-US" b="1" dirty="0">
                <a:solidFill>
                  <a:srgbClr val="FF0000"/>
                </a:solidFill>
              </a:rPr>
              <a:t>.MODEL BASED APPROACH</a:t>
            </a:r>
            <a:endParaRPr lang="en-US" dirty="0"/>
          </a:p>
        </p:txBody>
      </p:sp>
    </p:spTree>
    <p:extLst>
      <p:ext uri="{BB962C8B-B14F-4D97-AF65-F5344CB8AC3E}">
        <p14:creationId xmlns:p14="http://schemas.microsoft.com/office/powerpoint/2010/main" val="884340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F7DC70-728F-A644-A3A8-AD8A0F20C590}"/>
              </a:ext>
            </a:extLst>
          </p:cNvPr>
          <p:cNvSpPr>
            <a:spLocks noGrp="1"/>
          </p:cNvSpPr>
          <p:nvPr>
            <p:ph type="body" idx="1"/>
          </p:nvPr>
        </p:nvSpPr>
        <p:spPr>
          <a:xfrm>
            <a:off x="324466" y="344130"/>
            <a:ext cx="9725388" cy="5904270"/>
          </a:xfrm>
        </p:spPr>
        <p:txBody>
          <a:bodyPr>
            <a:normAutofit fontScale="92500" lnSpcReduction="10000"/>
          </a:bodyPr>
          <a:lstStyle/>
          <a:p>
            <a:r>
              <a:rPr lang="en-IN" dirty="0"/>
              <a:t>To sort the values of </a:t>
            </a:r>
            <a:r>
              <a:rPr lang="el-GR" dirty="0"/>
              <a:t>Σ </a:t>
            </a:r>
            <a:r>
              <a:rPr lang="en-IN" dirty="0"/>
              <a:t>by decreasing absolute value and truncate matrix </a:t>
            </a:r>
            <a:r>
              <a:rPr lang="el-GR" dirty="0"/>
              <a:t>Σ </a:t>
            </a:r>
            <a:r>
              <a:rPr lang="en-IN" dirty="0"/>
              <a:t>to first k dimensions( k singular values), we can reconstruct the matrix as matrix A. </a:t>
            </a:r>
            <a:r>
              <a:rPr lang="en-IN" b="1" dirty="0">
                <a:solidFill>
                  <a:schemeClr val="accent1"/>
                </a:solidFill>
              </a:rPr>
              <a:t>The selection of k should make sure that A is able to capture the most of variance within the original matrix R, so that A is the approximation of R, A ≈ R</a:t>
            </a:r>
          </a:p>
          <a:p>
            <a:r>
              <a:rPr lang="en-IN" dirty="0"/>
              <a:t>When matrix R is dense, U and V could be easily factorized analytically. However, </a:t>
            </a:r>
            <a:r>
              <a:rPr lang="en-IN" b="1" dirty="0">
                <a:solidFill>
                  <a:schemeClr val="accent1"/>
                </a:solidFill>
              </a:rPr>
              <a:t>a matrix of movie ratings is super sparse</a:t>
            </a:r>
            <a:r>
              <a:rPr lang="en-IN" dirty="0"/>
              <a:t>. Although there are some imputation methods to fill in missing values , we will turn to a programming approach to just live with those missing values and find factor matrices U and V. </a:t>
            </a:r>
            <a:r>
              <a:rPr lang="en-IN" b="1" dirty="0">
                <a:solidFill>
                  <a:schemeClr val="accent1"/>
                </a:solidFill>
              </a:rPr>
              <a:t>Instead of factorizing R via SVD, we are trying find U and V directly with the goal that when U and V multiplied back together the output matrix R’ is the closest approximation of R and no more a sparse matrix.</a:t>
            </a:r>
            <a:r>
              <a:rPr lang="en-IN" dirty="0"/>
              <a:t> This numerical approximation is usually achieved with </a:t>
            </a:r>
            <a:r>
              <a:rPr lang="en-IN" b="1" dirty="0"/>
              <a:t>Non-Negative Matrix Factorization</a:t>
            </a:r>
            <a:r>
              <a:rPr lang="en-IN" dirty="0"/>
              <a:t> for recommender systems since there is no negative values in ratings.</a:t>
            </a:r>
            <a:endParaRPr lang="en-US" dirty="0"/>
          </a:p>
        </p:txBody>
      </p:sp>
    </p:spTree>
    <p:extLst>
      <p:ext uri="{BB962C8B-B14F-4D97-AF65-F5344CB8AC3E}">
        <p14:creationId xmlns:p14="http://schemas.microsoft.com/office/powerpoint/2010/main" val="2780994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prstGeom prst="rect">
            <a:avLst/>
          </a:prstGeom>
        </p:spPr>
        <p:txBody>
          <a:bodyPr spcFirstLastPara="1" wrap="square" lIns="121900" tIns="121900" rIns="121900" bIns="121900" anchor="b" anchorCtr="0">
            <a:normAutofit/>
          </a:bodyPr>
          <a:lstStyle/>
          <a:p>
            <a:pPr marL="0" lvl="0" indent="0" algn="l" rtl="0">
              <a:spcBef>
                <a:spcPts val="0"/>
              </a:spcBef>
              <a:spcAft>
                <a:spcPts val="0"/>
              </a:spcAft>
              <a:buNone/>
            </a:pPr>
            <a:r>
              <a:rPr lang="en-GB" sz="3600" b="1" dirty="0">
                <a:solidFill>
                  <a:srgbClr val="FFFFFF"/>
                </a:solidFill>
                <a:latin typeface="Maven Pro"/>
                <a:ea typeface="Maven Pro"/>
                <a:cs typeface="Maven Pro"/>
                <a:sym typeface="Maven Pro"/>
              </a:rPr>
              <a:t>Cold Start Problem</a:t>
            </a:r>
            <a:endParaRPr dirty="0"/>
          </a:p>
        </p:txBody>
      </p:sp>
      <p:sp>
        <p:nvSpPr>
          <p:cNvPr id="183" name="Google Shape;183;p32"/>
          <p:cNvSpPr txBox="1">
            <a:spLocks noGrp="1"/>
          </p:cNvSpPr>
          <p:nvPr>
            <p:ph type="body" idx="1"/>
          </p:nvPr>
        </p:nvSpPr>
        <p:spPr>
          <a:prstGeom prst="rect">
            <a:avLst/>
          </a:prstGeom>
          <a:noFill/>
        </p:spPr>
        <p:txBody>
          <a:bodyPr spcFirstLastPara="1" wrap="square" lIns="121900" tIns="121900" rIns="121900" bIns="121900" anchor="t" anchorCtr="0">
            <a:normAutofit/>
          </a:bodyPr>
          <a:lstStyle/>
          <a:p>
            <a:pPr marL="0" lvl="0" indent="0" algn="l" rtl="0">
              <a:spcBef>
                <a:spcPts val="0"/>
              </a:spcBef>
              <a:spcAft>
                <a:spcPts val="0"/>
              </a:spcAft>
              <a:buNone/>
            </a:pPr>
            <a:r>
              <a:rPr lang="en-US" sz="2000" dirty="0">
                <a:latin typeface="Nunito"/>
                <a:ea typeface="Nunito"/>
                <a:cs typeface="Nunito"/>
                <a:sym typeface="Nunito"/>
              </a:rPr>
              <a:t>Recommendation systems have a prevalent cold start problem. This problem is occurred might due to new users or new items are added into the system. The systems do not understand the new user’s preferences, therefore systems can not recommend the item to users.</a:t>
            </a:r>
          </a:p>
          <a:p>
            <a:pPr marL="0" lvl="0" indent="0" algn="l" rtl="0">
              <a:spcBef>
                <a:spcPts val="1600"/>
              </a:spcBef>
              <a:spcAft>
                <a:spcPts val="0"/>
              </a:spcAft>
              <a:buNone/>
            </a:pPr>
            <a:r>
              <a:rPr lang="en-US" sz="2000" dirty="0">
                <a:latin typeface="Nunito"/>
                <a:ea typeface="Nunito"/>
                <a:cs typeface="Nunito"/>
                <a:sym typeface="Nunito"/>
              </a:rPr>
              <a:t>In eCommerce there are two distinct categories of cold start:</a:t>
            </a:r>
          </a:p>
          <a:p>
            <a:pPr marL="457200" lvl="0" indent="-355600" algn="l" rtl="0">
              <a:spcBef>
                <a:spcPts val="1600"/>
              </a:spcBef>
              <a:spcAft>
                <a:spcPts val="0"/>
              </a:spcAft>
              <a:buSzPts val="2000"/>
              <a:buFont typeface="Nunito"/>
              <a:buAutoNum type="arabicPeriod"/>
            </a:pPr>
            <a:r>
              <a:rPr lang="en-US" sz="2000" dirty="0">
                <a:latin typeface="Nunito"/>
                <a:ea typeface="Nunito"/>
                <a:cs typeface="Nunito"/>
                <a:sym typeface="Nunito"/>
              </a:rPr>
              <a:t>New-User cold start</a:t>
            </a:r>
          </a:p>
          <a:p>
            <a:pPr marL="457200" lvl="0" indent="-355600" algn="l" rtl="0">
              <a:spcBef>
                <a:spcPts val="0"/>
              </a:spcBef>
              <a:spcAft>
                <a:spcPts val="0"/>
              </a:spcAft>
              <a:buSzPts val="2000"/>
              <a:buFont typeface="Nunito"/>
              <a:buAutoNum type="arabicPeriod"/>
            </a:pPr>
            <a:r>
              <a:rPr lang="en-US" sz="2000" dirty="0">
                <a:latin typeface="Nunito"/>
                <a:ea typeface="Nunito"/>
                <a:cs typeface="Nunito"/>
                <a:sym typeface="Nunito"/>
              </a:rPr>
              <a:t>New-Item cold start</a:t>
            </a:r>
          </a:p>
          <a:p>
            <a:pPr marL="0" lvl="0" indent="0" algn="l" rtl="0">
              <a:spcBef>
                <a:spcPts val="1600"/>
              </a:spcBef>
              <a:spcAft>
                <a:spcPts val="1600"/>
              </a:spcAft>
              <a:buNone/>
            </a:pPr>
            <a:endParaRPr sz="2000" dirty="0">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33"/>
          <p:cNvPicPr preferRelativeResize="0"/>
          <p:nvPr/>
        </p:nvPicPr>
        <p:blipFill>
          <a:blip r:embed="rId3">
            <a:alphaModFix/>
          </a:blip>
          <a:stretch>
            <a:fillRect/>
          </a:stretch>
        </p:blipFill>
        <p:spPr>
          <a:xfrm>
            <a:off x="1891850" y="1193200"/>
            <a:ext cx="7924800" cy="3905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4"/>
          <p:cNvSpPr txBox="1">
            <a:spLocks noGrp="1"/>
          </p:cNvSpPr>
          <p:nvPr>
            <p:ph type="body" idx="1"/>
          </p:nvPr>
        </p:nvSpPr>
        <p:spPr>
          <a:xfrm>
            <a:off x="517200" y="655848"/>
            <a:ext cx="11157600" cy="54357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GB" sz="3000" b="1">
                <a:latin typeface="Maven Pro"/>
                <a:ea typeface="Maven Pro"/>
                <a:cs typeface="Maven Pro"/>
                <a:sym typeface="Maven Pro"/>
              </a:rPr>
              <a:t>1.New user cold start</a:t>
            </a:r>
            <a:endParaRPr sz="3000" b="1">
              <a:latin typeface="Maven Pro"/>
              <a:ea typeface="Maven Pro"/>
              <a:cs typeface="Maven Pro"/>
              <a:sym typeface="Maven Pro"/>
            </a:endParaRPr>
          </a:p>
          <a:p>
            <a:pPr marL="0" lvl="0" indent="0" algn="l" rtl="0">
              <a:lnSpc>
                <a:spcPct val="115000"/>
              </a:lnSpc>
              <a:spcBef>
                <a:spcPts val="1600"/>
              </a:spcBef>
              <a:spcAft>
                <a:spcPts val="0"/>
              </a:spcAft>
              <a:buNone/>
            </a:pPr>
            <a:r>
              <a:rPr lang="en-GB" sz="2000">
                <a:latin typeface="Nunito"/>
                <a:ea typeface="Nunito"/>
                <a:cs typeface="Nunito"/>
                <a:sym typeface="Nunito"/>
              </a:rPr>
              <a:t>When system is not able to produce preferences for the new user due to lack of search history and rating information is called new-user cold start problem.</a:t>
            </a:r>
            <a:endParaRPr sz="2000">
              <a:latin typeface="Nunito"/>
              <a:ea typeface="Nunito"/>
              <a:cs typeface="Nunito"/>
              <a:sym typeface="Nunito"/>
            </a:endParaRPr>
          </a:p>
          <a:p>
            <a:pPr marL="0" lvl="0" indent="0" algn="l" rtl="0">
              <a:spcBef>
                <a:spcPts val="0"/>
              </a:spcBef>
              <a:spcAft>
                <a:spcPts val="0"/>
              </a:spcAft>
              <a:buNone/>
            </a:pPr>
            <a:endParaRPr sz="3000" b="1">
              <a:latin typeface="Maven Pro"/>
              <a:ea typeface="Maven Pro"/>
              <a:cs typeface="Maven Pro"/>
              <a:sym typeface="Maven Pro"/>
            </a:endParaRPr>
          </a:p>
          <a:p>
            <a:pPr marL="0" lvl="0" indent="0" algn="l" rtl="0">
              <a:spcBef>
                <a:spcPts val="1600"/>
              </a:spcBef>
              <a:spcAft>
                <a:spcPts val="0"/>
              </a:spcAft>
              <a:buNone/>
            </a:pPr>
            <a:r>
              <a:rPr lang="en-GB" sz="3000" b="1">
                <a:latin typeface="Maven Pro"/>
                <a:ea typeface="Maven Pro"/>
                <a:cs typeface="Maven Pro"/>
                <a:sym typeface="Maven Pro"/>
              </a:rPr>
              <a:t>2. New item cold start</a:t>
            </a:r>
            <a:endParaRPr sz="3000" b="1">
              <a:latin typeface="Maven Pro"/>
              <a:ea typeface="Maven Pro"/>
              <a:cs typeface="Maven Pro"/>
              <a:sym typeface="Maven Pro"/>
            </a:endParaRPr>
          </a:p>
          <a:p>
            <a:pPr marL="0" lvl="0" indent="0" algn="l" rtl="0">
              <a:lnSpc>
                <a:spcPct val="115000"/>
              </a:lnSpc>
              <a:spcBef>
                <a:spcPts val="1600"/>
              </a:spcBef>
              <a:spcAft>
                <a:spcPts val="0"/>
              </a:spcAft>
              <a:buNone/>
            </a:pPr>
            <a:r>
              <a:rPr lang="en-GB" sz="2000">
                <a:latin typeface="Nunito"/>
                <a:ea typeface="Nunito"/>
                <a:cs typeface="Nunito"/>
                <a:sym typeface="Nunito"/>
              </a:rPr>
              <a:t>When it is not possible to place new items at the top of the preference list, is known as new item cold start problem.</a:t>
            </a:r>
            <a:endParaRPr sz="2000">
              <a:latin typeface="Nunito"/>
              <a:ea typeface="Nunito"/>
              <a:cs typeface="Nunito"/>
              <a:sym typeface="Nunito"/>
            </a:endParaRPr>
          </a:p>
          <a:p>
            <a:pPr marL="0" lvl="0" indent="0" algn="l" rtl="0">
              <a:lnSpc>
                <a:spcPct val="115000"/>
              </a:lnSpc>
              <a:spcBef>
                <a:spcPts val="1200"/>
              </a:spcBef>
              <a:spcAft>
                <a:spcPts val="0"/>
              </a:spcAft>
              <a:buNone/>
            </a:pPr>
            <a:r>
              <a:rPr lang="en-GB" sz="2000">
                <a:latin typeface="Nunito"/>
                <a:ea typeface="Nunito"/>
                <a:cs typeface="Nunito"/>
                <a:sym typeface="Nunito"/>
              </a:rPr>
              <a:t>Collaborative filtering is affected by the new user and new item cold-start problems, however the content-based recommendation suffers only from a new user cold start problem.</a:t>
            </a:r>
            <a:endParaRPr sz="2000">
              <a:latin typeface="Nunito"/>
              <a:ea typeface="Nunito"/>
              <a:cs typeface="Nunito"/>
              <a:sym typeface="Nunito"/>
            </a:endParaRPr>
          </a:p>
          <a:p>
            <a:pPr marL="0" lvl="0" indent="0" algn="l" rtl="0">
              <a:spcBef>
                <a:spcPts val="0"/>
              </a:spcBef>
              <a:spcAft>
                <a:spcPts val="1600"/>
              </a:spcAft>
              <a:buNone/>
            </a:pPr>
            <a:endParaRPr sz="2000" b="1">
              <a:latin typeface="Maven Pro"/>
              <a:ea typeface="Maven Pro"/>
              <a:cs typeface="Maven Pro"/>
              <a:sym typeface="Maven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b="1"/>
              <a:t>Music Recommender System</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5"/>
          <p:cNvSpPr txBox="1">
            <a:spLocks noGrp="1"/>
          </p:cNvSpPr>
          <p:nvPr>
            <p:ph type="title"/>
          </p:nvPr>
        </p:nvSpPr>
        <p:spPr>
          <a:prstGeom prst="rect">
            <a:avLst/>
          </a:prstGeom>
        </p:spPr>
        <p:txBody>
          <a:bodyPr spcFirstLastPara="1" wrap="square" lIns="121900" tIns="121900" rIns="121900" bIns="121900" anchor="b" anchorCtr="0">
            <a:normAutofit/>
          </a:bodyPr>
          <a:lstStyle/>
          <a:p>
            <a:pPr marL="0" lvl="0" indent="0" algn="l" rtl="0">
              <a:spcBef>
                <a:spcPts val="0"/>
              </a:spcBef>
              <a:spcAft>
                <a:spcPts val="0"/>
              </a:spcAft>
              <a:buNone/>
            </a:pPr>
            <a:r>
              <a:rPr lang="en-GB" sz="3000" b="1">
                <a:latin typeface="Maven Pro"/>
                <a:ea typeface="Maven Pro"/>
                <a:cs typeface="Maven Pro"/>
                <a:sym typeface="Maven Pro"/>
              </a:rPr>
              <a:t>The solution (Approaches)</a:t>
            </a:r>
            <a:endParaRPr sz="3000"/>
          </a:p>
        </p:txBody>
      </p:sp>
      <p:sp>
        <p:nvSpPr>
          <p:cNvPr id="199" name="Google Shape;199;p35"/>
          <p:cNvSpPr txBox="1">
            <a:spLocks noGrp="1"/>
          </p:cNvSpPr>
          <p:nvPr>
            <p:ph type="body" idx="1"/>
          </p:nvPr>
        </p:nvSpPr>
        <p:spPr>
          <a:xfrm>
            <a:off x="517200" y="1525399"/>
            <a:ext cx="11157600" cy="4566300"/>
          </a:xfrm>
          <a:prstGeom prst="rect">
            <a:avLst/>
          </a:prstGeom>
        </p:spPr>
        <p:txBody>
          <a:bodyPr spcFirstLastPara="1" wrap="square" lIns="121900" tIns="121900" rIns="121900" bIns="121900" anchor="t" anchorCtr="0">
            <a:normAutofit/>
          </a:bodyPr>
          <a:lstStyle/>
          <a:p>
            <a:pPr marL="0" lvl="0" indent="0" algn="l" rtl="0">
              <a:lnSpc>
                <a:spcPct val="115000"/>
              </a:lnSpc>
              <a:spcBef>
                <a:spcPts val="0"/>
              </a:spcBef>
              <a:spcAft>
                <a:spcPts val="0"/>
              </a:spcAft>
              <a:buNone/>
            </a:pPr>
            <a:r>
              <a:rPr lang="en-GB" sz="2000">
                <a:latin typeface="Nunito"/>
                <a:ea typeface="Nunito"/>
                <a:cs typeface="Nunito"/>
                <a:sym typeface="Nunito"/>
              </a:rPr>
              <a:t>Researchers have purposed various ways to tackle the cold start problem:</a:t>
            </a:r>
            <a:endParaRPr sz="2000">
              <a:latin typeface="Nunito"/>
              <a:ea typeface="Nunito"/>
              <a:cs typeface="Nunito"/>
              <a:sym typeface="Nunito"/>
            </a:endParaRPr>
          </a:p>
          <a:p>
            <a:pPr marL="0" lvl="0" indent="0" algn="l" rtl="0">
              <a:lnSpc>
                <a:spcPct val="115000"/>
              </a:lnSpc>
              <a:spcBef>
                <a:spcPts val="0"/>
              </a:spcBef>
              <a:spcAft>
                <a:spcPts val="0"/>
              </a:spcAft>
              <a:buNone/>
            </a:pPr>
            <a:endParaRPr sz="2000">
              <a:latin typeface="Nunito"/>
              <a:ea typeface="Nunito"/>
              <a:cs typeface="Nunito"/>
              <a:sym typeface="Nunito"/>
            </a:endParaRPr>
          </a:p>
          <a:p>
            <a:pPr marL="0" lvl="0" indent="0" algn="l" rtl="0">
              <a:lnSpc>
                <a:spcPct val="115000"/>
              </a:lnSpc>
              <a:spcBef>
                <a:spcPts val="0"/>
              </a:spcBef>
              <a:spcAft>
                <a:spcPts val="0"/>
              </a:spcAft>
              <a:buNone/>
            </a:pPr>
            <a:r>
              <a:rPr lang="en-GB" sz="2000">
                <a:latin typeface="Nunito"/>
                <a:ea typeface="Nunito"/>
                <a:cs typeface="Nunito"/>
                <a:sym typeface="Nunito"/>
              </a:rPr>
              <a:t>1.</a:t>
            </a:r>
            <a:r>
              <a:rPr lang="en-GB" sz="2000" b="1">
                <a:latin typeface="Nunito"/>
                <a:ea typeface="Nunito"/>
                <a:cs typeface="Nunito"/>
                <a:sym typeface="Nunito"/>
              </a:rPr>
              <a:t>Representative based:</a:t>
            </a:r>
            <a:r>
              <a:rPr lang="en-GB" sz="2000">
                <a:latin typeface="Nunito"/>
                <a:ea typeface="Nunito"/>
                <a:cs typeface="Nunito"/>
                <a:sym typeface="Nunito"/>
              </a:rPr>
              <a:t> use subset of items and users that represent the population</a:t>
            </a:r>
            <a:endParaRPr sz="2000">
              <a:latin typeface="Nunito"/>
              <a:ea typeface="Nunito"/>
              <a:cs typeface="Nunito"/>
              <a:sym typeface="Nunito"/>
            </a:endParaRPr>
          </a:p>
          <a:p>
            <a:pPr marL="0" lvl="0" indent="0" algn="l" rtl="0">
              <a:lnSpc>
                <a:spcPct val="115000"/>
              </a:lnSpc>
              <a:spcBef>
                <a:spcPts val="0"/>
              </a:spcBef>
              <a:spcAft>
                <a:spcPts val="0"/>
              </a:spcAft>
              <a:buNone/>
            </a:pPr>
            <a:endParaRPr sz="2000">
              <a:latin typeface="Nunito"/>
              <a:ea typeface="Nunito"/>
              <a:cs typeface="Nunito"/>
              <a:sym typeface="Nunito"/>
            </a:endParaRPr>
          </a:p>
          <a:p>
            <a:pPr marL="0" lvl="0" indent="0" algn="l" rtl="0">
              <a:lnSpc>
                <a:spcPct val="115000"/>
              </a:lnSpc>
              <a:spcBef>
                <a:spcPts val="0"/>
              </a:spcBef>
              <a:spcAft>
                <a:spcPts val="0"/>
              </a:spcAft>
              <a:buNone/>
            </a:pPr>
            <a:r>
              <a:rPr lang="en-GB" sz="2000">
                <a:latin typeface="Nunito"/>
                <a:ea typeface="Nunito"/>
                <a:cs typeface="Nunito"/>
                <a:sym typeface="Nunito"/>
              </a:rPr>
              <a:t>2.</a:t>
            </a:r>
            <a:r>
              <a:rPr lang="en-GB" sz="2000" b="1">
                <a:latin typeface="Nunito"/>
                <a:ea typeface="Nunito"/>
                <a:cs typeface="Nunito"/>
                <a:sym typeface="Nunito"/>
              </a:rPr>
              <a:t>Content based:</a:t>
            </a:r>
            <a:r>
              <a:rPr lang="en-GB" sz="2000">
                <a:latin typeface="Nunito"/>
                <a:ea typeface="Nunito"/>
                <a:cs typeface="Nunito"/>
                <a:sym typeface="Nunito"/>
              </a:rPr>
              <a:t> use of side information such as text, social network, etc.</a:t>
            </a:r>
            <a:endParaRPr sz="2000">
              <a:latin typeface="Nunito"/>
              <a:ea typeface="Nunito"/>
              <a:cs typeface="Nunito"/>
              <a:sym typeface="Nunito"/>
            </a:endParaRPr>
          </a:p>
          <a:p>
            <a:pPr marL="0" lvl="0" indent="0" algn="l" rtl="0">
              <a:lnSpc>
                <a:spcPct val="115000"/>
              </a:lnSpc>
              <a:spcBef>
                <a:spcPts val="0"/>
              </a:spcBef>
              <a:spcAft>
                <a:spcPts val="0"/>
              </a:spcAft>
              <a:buNone/>
            </a:pPr>
            <a:endParaRPr sz="2000">
              <a:latin typeface="Nunito"/>
              <a:ea typeface="Nunito"/>
              <a:cs typeface="Nunito"/>
              <a:sym typeface="Nunito"/>
            </a:endParaRPr>
          </a:p>
          <a:p>
            <a:pPr marL="0" lvl="0" indent="0" algn="l" rtl="0">
              <a:lnSpc>
                <a:spcPct val="115000"/>
              </a:lnSpc>
              <a:spcBef>
                <a:spcPts val="0"/>
              </a:spcBef>
              <a:spcAft>
                <a:spcPts val="0"/>
              </a:spcAft>
              <a:buNone/>
            </a:pPr>
            <a:r>
              <a:rPr lang="en-GB" sz="2000"/>
              <a:t>3. </a:t>
            </a:r>
            <a:r>
              <a:rPr lang="en-GB" sz="2000" b="1"/>
              <a:t>Bandit:</a:t>
            </a:r>
            <a:r>
              <a:rPr lang="en-GB" sz="2000"/>
              <a:t> consider the exploration vs exploitation tradeoff in new item.</a:t>
            </a:r>
            <a:endParaRPr sz="2000"/>
          </a:p>
          <a:p>
            <a:pPr marL="0" lvl="0" indent="0" algn="l" rtl="0">
              <a:lnSpc>
                <a:spcPct val="115000"/>
              </a:lnSpc>
              <a:spcBef>
                <a:spcPts val="0"/>
              </a:spcBef>
              <a:spcAft>
                <a:spcPts val="0"/>
              </a:spcAft>
              <a:buNone/>
            </a:pPr>
            <a:endParaRPr sz="2000"/>
          </a:p>
          <a:p>
            <a:pPr marL="0" lvl="0" indent="0" algn="l" rtl="0">
              <a:lnSpc>
                <a:spcPct val="115000"/>
              </a:lnSpc>
              <a:spcBef>
                <a:spcPts val="0"/>
              </a:spcBef>
              <a:spcAft>
                <a:spcPts val="0"/>
              </a:spcAft>
              <a:buNone/>
            </a:pPr>
            <a:r>
              <a:rPr lang="en-GB" sz="2000">
                <a:latin typeface="Nunito"/>
                <a:ea typeface="Nunito"/>
                <a:cs typeface="Nunito"/>
                <a:sym typeface="Nunito"/>
              </a:rPr>
              <a:t>4. </a:t>
            </a:r>
            <a:r>
              <a:rPr lang="en-GB" sz="2000" b="1">
                <a:latin typeface="Nunito"/>
                <a:ea typeface="Nunito"/>
                <a:cs typeface="Nunito"/>
                <a:sym typeface="Nunito"/>
              </a:rPr>
              <a:t>Deep Learning: </a:t>
            </a:r>
            <a:r>
              <a:rPr lang="en-GB" sz="2000">
                <a:latin typeface="Nunito"/>
                <a:ea typeface="Nunito"/>
                <a:cs typeface="Nunito"/>
                <a:sym typeface="Nunito"/>
              </a:rPr>
              <a:t>recent methods that tries to solve some issues tackled above but using a black box.</a:t>
            </a:r>
            <a:endParaRPr sz="2000">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000" b="1" u="sng"/>
              <a:t>Exploratory Data Analysis</a:t>
            </a:r>
            <a:endParaRPr sz="4000" b="1" u="sng"/>
          </a:p>
        </p:txBody>
      </p:sp>
      <p:sp>
        <p:nvSpPr>
          <p:cNvPr id="122" name="Google Shape;122;p1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lnSpc>
                <a:spcPct val="100000"/>
              </a:lnSpc>
              <a:spcBef>
                <a:spcPts val="1000"/>
              </a:spcBef>
              <a:spcAft>
                <a:spcPts val="0"/>
              </a:spcAft>
              <a:buNone/>
            </a:pPr>
            <a:r>
              <a:rPr lang="en-US" sz="1800">
                <a:latin typeface="Rockwell"/>
                <a:ea typeface="Rockwell"/>
                <a:cs typeface="Rockwell"/>
                <a:sym typeface="Rockwell"/>
              </a:rPr>
              <a:t>We have performed following steps to analyze the dataset:</a:t>
            </a:r>
            <a:endParaRPr sz="1800">
              <a:latin typeface="Rockwell"/>
              <a:ea typeface="Rockwell"/>
              <a:cs typeface="Rockwell"/>
              <a:sym typeface="Rockwell"/>
            </a:endParaRPr>
          </a:p>
          <a:p>
            <a:pPr marL="457200" lvl="0" indent="-342900" algn="l" rtl="0">
              <a:lnSpc>
                <a:spcPct val="100000"/>
              </a:lnSpc>
              <a:spcBef>
                <a:spcPts val="1000"/>
              </a:spcBef>
              <a:spcAft>
                <a:spcPts val="0"/>
              </a:spcAft>
              <a:buSzPts val="1800"/>
              <a:buFont typeface="Rockwell"/>
              <a:buAutoNum type="arabicPeriod"/>
            </a:pPr>
            <a:r>
              <a:rPr lang="en-US" sz="1800">
                <a:latin typeface="Rockwell"/>
                <a:ea typeface="Rockwell"/>
                <a:cs typeface="Rockwell"/>
                <a:sym typeface="Rockwell"/>
              </a:rPr>
              <a:t>Checking missing values                                                       2. Descriptive Statistics</a:t>
            </a:r>
            <a:endParaRPr sz="1800">
              <a:latin typeface="Rockwell"/>
              <a:ea typeface="Rockwell"/>
              <a:cs typeface="Rockwell"/>
              <a:sym typeface="Rockwell"/>
            </a:endParaRPr>
          </a:p>
          <a:p>
            <a:pPr marL="457200" lvl="0" indent="0" algn="l" rtl="0">
              <a:lnSpc>
                <a:spcPct val="100000"/>
              </a:lnSpc>
              <a:spcBef>
                <a:spcPts val="1000"/>
              </a:spcBef>
              <a:spcAft>
                <a:spcPts val="0"/>
              </a:spcAft>
              <a:buNone/>
            </a:pPr>
            <a:r>
              <a:rPr lang="en-US" sz="1800">
                <a:latin typeface="Rockwell"/>
                <a:ea typeface="Rockwell"/>
                <a:cs typeface="Rockwell"/>
                <a:sym typeface="Rockwell"/>
              </a:rPr>
              <a:t>                                                                                                     </a:t>
            </a:r>
            <a:endParaRPr sz="1800">
              <a:latin typeface="Rockwell"/>
              <a:ea typeface="Rockwell"/>
              <a:cs typeface="Rockwell"/>
              <a:sym typeface="Rockwell"/>
            </a:endParaRPr>
          </a:p>
          <a:p>
            <a:pPr marL="0" lvl="0" indent="0" algn="l" rtl="0">
              <a:spcBef>
                <a:spcPts val="1000"/>
              </a:spcBef>
              <a:spcAft>
                <a:spcPts val="0"/>
              </a:spcAft>
              <a:buNone/>
            </a:pPr>
            <a:endParaRPr/>
          </a:p>
        </p:txBody>
      </p:sp>
      <p:pic>
        <p:nvPicPr>
          <p:cNvPr id="123" name="Google Shape;123;p16"/>
          <p:cNvPicPr preferRelativeResize="0"/>
          <p:nvPr/>
        </p:nvPicPr>
        <p:blipFill rotWithShape="1">
          <a:blip r:embed="rId3">
            <a:alphaModFix/>
          </a:blip>
          <a:srcRect r="49877"/>
          <a:stretch/>
        </p:blipFill>
        <p:spPr>
          <a:xfrm>
            <a:off x="1103450" y="3025325"/>
            <a:ext cx="3357800" cy="2544275"/>
          </a:xfrm>
          <a:prstGeom prst="rect">
            <a:avLst/>
          </a:prstGeom>
          <a:noFill/>
          <a:ln>
            <a:noFill/>
          </a:ln>
        </p:spPr>
      </p:pic>
      <p:pic>
        <p:nvPicPr>
          <p:cNvPr id="124" name="Google Shape;124;p16"/>
          <p:cNvPicPr preferRelativeResize="0"/>
          <p:nvPr/>
        </p:nvPicPr>
        <p:blipFill rotWithShape="1">
          <a:blip r:embed="rId4">
            <a:alphaModFix/>
          </a:blip>
          <a:srcRect/>
          <a:stretch/>
        </p:blipFill>
        <p:spPr>
          <a:xfrm>
            <a:off x="5931225" y="3025324"/>
            <a:ext cx="5486400" cy="27336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body" idx="1"/>
          </p:nvPr>
        </p:nvSpPr>
        <p:spPr>
          <a:xfrm>
            <a:off x="838200" y="367825"/>
            <a:ext cx="10515600" cy="58089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US" u="sng"/>
              <a:t>Analysis of User Id</a:t>
            </a:r>
            <a:endParaRPr u="sng"/>
          </a:p>
          <a:p>
            <a:pPr marL="0" lvl="0" indent="0" algn="ctr" rtl="0">
              <a:spcBef>
                <a:spcPts val="1000"/>
              </a:spcBef>
              <a:spcAft>
                <a:spcPts val="0"/>
              </a:spcAft>
              <a:buNone/>
            </a:pPr>
            <a:endParaRPr u="sng"/>
          </a:p>
          <a:p>
            <a:pPr marL="285750" lvl="0" indent="-285750" algn="l" rtl="0">
              <a:lnSpc>
                <a:spcPct val="100000"/>
              </a:lnSpc>
              <a:spcBef>
                <a:spcPts val="0"/>
              </a:spcBef>
              <a:spcAft>
                <a:spcPts val="0"/>
              </a:spcAft>
              <a:buSzPts val="2000"/>
              <a:buChar char="•"/>
            </a:pPr>
            <a:r>
              <a:rPr lang="en-US" sz="2000">
                <a:latin typeface="Rockwell"/>
                <a:ea typeface="Rockwell"/>
                <a:cs typeface="Rockwell"/>
                <a:sym typeface="Rockwell"/>
              </a:rPr>
              <a:t>In this analysis we find the </a:t>
            </a:r>
            <a:endParaRPr sz="2000">
              <a:latin typeface="Rockwell"/>
              <a:ea typeface="Rockwell"/>
              <a:cs typeface="Rockwell"/>
              <a:sym typeface="Rockwell"/>
            </a:endParaRPr>
          </a:p>
          <a:p>
            <a:pPr marL="457200" lvl="0" indent="0" algn="l" rtl="0">
              <a:lnSpc>
                <a:spcPct val="100000"/>
              </a:lnSpc>
              <a:spcBef>
                <a:spcPts val="0"/>
              </a:spcBef>
              <a:spcAft>
                <a:spcPts val="0"/>
              </a:spcAft>
              <a:buNone/>
            </a:pPr>
            <a:r>
              <a:rPr lang="en-US" sz="2000">
                <a:latin typeface="Rockwell"/>
                <a:ea typeface="Rockwell"/>
                <a:cs typeface="Rockwell"/>
                <a:sym typeface="Rockwell"/>
              </a:rPr>
              <a:t>most user listened 53 tracks</a:t>
            </a:r>
            <a:endParaRPr sz="1400">
              <a:latin typeface="Arial"/>
              <a:ea typeface="Arial"/>
              <a:cs typeface="Arial"/>
              <a:sym typeface="Arial"/>
            </a:endParaRPr>
          </a:p>
          <a:p>
            <a:pPr marL="285750" lvl="0" indent="-285750" algn="l" rtl="0">
              <a:lnSpc>
                <a:spcPct val="100000"/>
              </a:lnSpc>
              <a:spcBef>
                <a:spcPts val="0"/>
              </a:spcBef>
              <a:spcAft>
                <a:spcPts val="0"/>
              </a:spcAft>
              <a:buSzPts val="2000"/>
              <a:buChar char="•"/>
            </a:pPr>
            <a:r>
              <a:rPr lang="en-US" sz="2000">
                <a:latin typeface="Rockwell"/>
                <a:ea typeface="Rockwell"/>
                <a:cs typeface="Rockwell"/>
                <a:sym typeface="Rockwell"/>
              </a:rPr>
              <a:t>And least active  user listened </a:t>
            </a:r>
            <a:endParaRPr sz="2000">
              <a:latin typeface="Rockwell"/>
              <a:ea typeface="Rockwell"/>
              <a:cs typeface="Rockwell"/>
              <a:sym typeface="Rockwell"/>
            </a:endParaRPr>
          </a:p>
          <a:p>
            <a:pPr marL="457200" lvl="0" indent="0" algn="l" rtl="0">
              <a:lnSpc>
                <a:spcPct val="100000"/>
              </a:lnSpc>
              <a:spcBef>
                <a:spcPts val="0"/>
              </a:spcBef>
              <a:spcAft>
                <a:spcPts val="0"/>
              </a:spcAft>
              <a:buNone/>
            </a:pPr>
            <a:r>
              <a:rPr lang="en-US" sz="2000">
                <a:latin typeface="Rockwell"/>
                <a:ea typeface="Rockwell"/>
                <a:cs typeface="Rockwell"/>
                <a:sym typeface="Rockwell"/>
              </a:rPr>
              <a:t>only five tracks</a:t>
            </a:r>
            <a:endParaRPr sz="1400">
              <a:latin typeface="Arial"/>
              <a:ea typeface="Arial"/>
              <a:cs typeface="Arial"/>
              <a:sym typeface="Arial"/>
            </a:endParaRPr>
          </a:p>
          <a:p>
            <a:pPr marL="285750" lvl="0" indent="-285750" algn="l" rtl="0">
              <a:lnSpc>
                <a:spcPct val="100000"/>
              </a:lnSpc>
              <a:spcBef>
                <a:spcPts val="0"/>
              </a:spcBef>
              <a:spcAft>
                <a:spcPts val="0"/>
              </a:spcAft>
              <a:buSzPts val="2000"/>
              <a:buChar char="•"/>
            </a:pPr>
            <a:r>
              <a:rPr lang="en-US" sz="2000">
                <a:latin typeface="Rockwell"/>
                <a:ea typeface="Rockwell"/>
                <a:cs typeface="Rockwell"/>
                <a:sym typeface="Rockwell"/>
              </a:rPr>
              <a:t>Total number of user is 79451</a:t>
            </a:r>
            <a:endParaRPr sz="1400">
              <a:latin typeface="Arial"/>
              <a:ea typeface="Arial"/>
              <a:cs typeface="Arial"/>
              <a:sym typeface="Arial"/>
            </a:endParaRPr>
          </a:p>
          <a:p>
            <a:pPr marL="0" lvl="0" indent="0" algn="l" rtl="0">
              <a:spcBef>
                <a:spcPts val="1000"/>
              </a:spcBef>
              <a:spcAft>
                <a:spcPts val="0"/>
              </a:spcAft>
              <a:buNone/>
            </a:pPr>
            <a:endParaRPr u="sng"/>
          </a:p>
          <a:p>
            <a:pPr marL="0" lvl="0" indent="0" algn="l" rtl="0">
              <a:spcBef>
                <a:spcPts val="1000"/>
              </a:spcBef>
              <a:spcAft>
                <a:spcPts val="0"/>
              </a:spcAft>
              <a:buNone/>
            </a:pPr>
            <a:endParaRPr u="sng"/>
          </a:p>
          <a:p>
            <a:pPr marL="0" lvl="0" indent="0" algn="l" rtl="0">
              <a:spcBef>
                <a:spcPts val="1000"/>
              </a:spcBef>
              <a:spcAft>
                <a:spcPts val="0"/>
              </a:spcAft>
              <a:buNone/>
            </a:pPr>
            <a:endParaRPr u="sng"/>
          </a:p>
        </p:txBody>
      </p:sp>
      <p:pic>
        <p:nvPicPr>
          <p:cNvPr id="131" name="Google Shape;131;p17"/>
          <p:cNvPicPr preferRelativeResize="0"/>
          <p:nvPr/>
        </p:nvPicPr>
        <p:blipFill rotWithShape="1">
          <a:blip r:embed="rId3">
            <a:alphaModFix/>
          </a:blip>
          <a:srcRect/>
          <a:stretch/>
        </p:blipFill>
        <p:spPr>
          <a:xfrm>
            <a:off x="5000625" y="1340750"/>
            <a:ext cx="6662724" cy="2669275"/>
          </a:xfrm>
          <a:prstGeom prst="rect">
            <a:avLst/>
          </a:prstGeom>
          <a:noFill/>
          <a:ln>
            <a:noFill/>
          </a:ln>
        </p:spPr>
      </p:pic>
      <p:pic>
        <p:nvPicPr>
          <p:cNvPr id="132" name="Google Shape;132;p17"/>
          <p:cNvPicPr preferRelativeResize="0"/>
          <p:nvPr/>
        </p:nvPicPr>
        <p:blipFill rotWithShape="1">
          <a:blip r:embed="rId4">
            <a:alphaModFix/>
          </a:blip>
          <a:srcRect/>
          <a:stretch/>
        </p:blipFill>
        <p:spPr>
          <a:xfrm>
            <a:off x="522050" y="3514725"/>
            <a:ext cx="5945425" cy="292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a:spLocks noGrp="1"/>
          </p:cNvSpPr>
          <p:nvPr>
            <p:ph type="body" idx="1"/>
          </p:nvPr>
        </p:nvSpPr>
        <p:spPr>
          <a:xfrm>
            <a:off x="838200" y="474600"/>
            <a:ext cx="10515600" cy="57021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US" u="sng"/>
              <a:t>Analysis of Songs</a:t>
            </a:r>
            <a:endParaRPr u="sng"/>
          </a:p>
          <a:p>
            <a:pPr marL="0" lvl="0" indent="0" algn="l" rtl="0">
              <a:spcBef>
                <a:spcPts val="1000"/>
              </a:spcBef>
              <a:spcAft>
                <a:spcPts val="0"/>
              </a:spcAft>
              <a:buNone/>
            </a:pPr>
            <a:endParaRPr u="sng"/>
          </a:p>
          <a:p>
            <a:pPr marL="0" lvl="0" indent="0" algn="l" rtl="0">
              <a:spcBef>
                <a:spcPts val="1000"/>
              </a:spcBef>
              <a:spcAft>
                <a:spcPts val="0"/>
              </a:spcAft>
              <a:buNone/>
            </a:pPr>
            <a:r>
              <a:rPr lang="en-US" u="sng"/>
              <a:t>                                                                                </a:t>
            </a:r>
            <a:endParaRPr u="sng"/>
          </a:p>
          <a:p>
            <a:pPr marL="0" lvl="0" indent="0" algn="l" rtl="0">
              <a:spcBef>
                <a:spcPts val="1000"/>
              </a:spcBef>
              <a:spcAft>
                <a:spcPts val="0"/>
              </a:spcAft>
              <a:buNone/>
            </a:pPr>
            <a:r>
              <a:rPr lang="en-US" u="sng"/>
              <a:t>                                                      </a:t>
            </a:r>
            <a:endParaRPr u="sng"/>
          </a:p>
          <a:p>
            <a:pPr marL="0" lvl="0" indent="0" algn="l" rtl="0">
              <a:spcBef>
                <a:spcPts val="1000"/>
              </a:spcBef>
              <a:spcAft>
                <a:spcPts val="0"/>
              </a:spcAft>
              <a:buNone/>
            </a:pPr>
            <a:endParaRPr u="sng"/>
          </a:p>
          <a:p>
            <a:pPr marL="0" lvl="0" indent="0" algn="l" rtl="0">
              <a:spcBef>
                <a:spcPts val="1000"/>
              </a:spcBef>
              <a:spcAft>
                <a:spcPts val="0"/>
              </a:spcAft>
              <a:buNone/>
            </a:pPr>
            <a:endParaRPr u="sng"/>
          </a:p>
          <a:p>
            <a:pPr marL="0" lvl="0" indent="0" algn="l" rtl="0">
              <a:spcBef>
                <a:spcPts val="1000"/>
              </a:spcBef>
              <a:spcAft>
                <a:spcPts val="0"/>
              </a:spcAft>
              <a:buNone/>
            </a:pPr>
            <a:endParaRPr u="sng"/>
          </a:p>
          <a:p>
            <a:pPr marL="285750" lvl="0" indent="-285750" algn="l" rtl="0">
              <a:lnSpc>
                <a:spcPct val="100000"/>
              </a:lnSpc>
              <a:spcBef>
                <a:spcPts val="0"/>
              </a:spcBef>
              <a:spcAft>
                <a:spcPts val="0"/>
              </a:spcAft>
              <a:buSzPts val="1800"/>
              <a:buChar char="•"/>
            </a:pPr>
            <a:r>
              <a:rPr lang="en-US" sz="1800">
                <a:latin typeface="Rockwell"/>
                <a:ea typeface="Rockwell"/>
                <a:cs typeface="Rockwell"/>
                <a:sym typeface="Rockwell"/>
              </a:rPr>
              <a:t>It is the no of times each song played</a:t>
            </a:r>
            <a:endParaRPr sz="1400">
              <a:latin typeface="Arial"/>
              <a:ea typeface="Arial"/>
              <a:cs typeface="Arial"/>
              <a:sym typeface="Arial"/>
            </a:endParaRPr>
          </a:p>
          <a:p>
            <a:pPr marL="285750" lvl="0" indent="-285750" algn="l" rtl="0">
              <a:lnSpc>
                <a:spcPct val="100000"/>
              </a:lnSpc>
              <a:spcBef>
                <a:spcPts val="0"/>
              </a:spcBef>
              <a:spcAft>
                <a:spcPts val="0"/>
              </a:spcAft>
              <a:buSzPts val="1800"/>
              <a:buChar char="•"/>
            </a:pPr>
            <a:r>
              <a:rPr lang="en-US" sz="1800">
                <a:latin typeface="Rockwell"/>
                <a:ea typeface="Rockwell"/>
                <a:cs typeface="Rockwell"/>
                <a:sym typeface="Rockwell"/>
              </a:rPr>
              <a:t>Total no of new track released 142915                                From this graph we observed that only              </a:t>
            </a:r>
            <a:endParaRPr sz="1400">
              <a:latin typeface="Arial"/>
              <a:ea typeface="Arial"/>
              <a:cs typeface="Arial"/>
              <a:sym typeface="Arial"/>
            </a:endParaRPr>
          </a:p>
          <a:p>
            <a:pPr marL="285750" lvl="0" indent="-285750" algn="l" rtl="0">
              <a:lnSpc>
                <a:spcPct val="100000"/>
              </a:lnSpc>
              <a:spcBef>
                <a:spcPts val="0"/>
              </a:spcBef>
              <a:spcAft>
                <a:spcPts val="0"/>
              </a:spcAft>
              <a:buSzPts val="1800"/>
              <a:buFont typeface="Rockwell"/>
              <a:buChar char="•"/>
            </a:pPr>
            <a:r>
              <a:rPr lang="en-US" sz="1800">
                <a:latin typeface="Rockwell"/>
                <a:ea typeface="Rockwell"/>
                <a:cs typeface="Rockwell"/>
                <a:sym typeface="Rockwell"/>
              </a:rPr>
              <a:t>No of times songs streamed by users                                  few songs is played most of the time.</a:t>
            </a:r>
            <a:endParaRPr sz="1800">
              <a:latin typeface="Rockwell"/>
              <a:ea typeface="Rockwell"/>
              <a:cs typeface="Rockwell"/>
              <a:sym typeface="Rockwell"/>
            </a:endParaRPr>
          </a:p>
          <a:p>
            <a:pPr marL="457200" lvl="0" indent="0" algn="l" rtl="0">
              <a:lnSpc>
                <a:spcPct val="100000"/>
              </a:lnSpc>
              <a:spcBef>
                <a:spcPts val="0"/>
              </a:spcBef>
              <a:spcAft>
                <a:spcPts val="0"/>
              </a:spcAft>
              <a:buNone/>
            </a:pPr>
            <a:r>
              <a:rPr lang="en-US" sz="1800">
                <a:latin typeface="Rockwell"/>
                <a:ea typeface="Rockwell"/>
                <a:cs typeface="Rockwell"/>
                <a:sym typeface="Rockwell"/>
              </a:rPr>
              <a:t>is 3335779                      </a:t>
            </a:r>
            <a:endParaRPr sz="1400">
              <a:latin typeface="Arial"/>
              <a:ea typeface="Arial"/>
              <a:cs typeface="Arial"/>
              <a:sym typeface="Arial"/>
            </a:endParaRPr>
          </a:p>
          <a:p>
            <a:pPr marL="0" lvl="0" indent="0" algn="l" rtl="0">
              <a:spcBef>
                <a:spcPts val="1000"/>
              </a:spcBef>
              <a:spcAft>
                <a:spcPts val="0"/>
              </a:spcAft>
              <a:buNone/>
            </a:pPr>
            <a:endParaRPr u="sng"/>
          </a:p>
        </p:txBody>
      </p:sp>
      <p:pic>
        <p:nvPicPr>
          <p:cNvPr id="139" name="Google Shape;139;p18"/>
          <p:cNvPicPr preferRelativeResize="0"/>
          <p:nvPr/>
        </p:nvPicPr>
        <p:blipFill rotWithShape="1">
          <a:blip r:embed="rId3">
            <a:alphaModFix/>
          </a:blip>
          <a:srcRect/>
          <a:stretch/>
        </p:blipFill>
        <p:spPr>
          <a:xfrm>
            <a:off x="1198325" y="1259050"/>
            <a:ext cx="4347499" cy="2415850"/>
          </a:xfrm>
          <a:prstGeom prst="rect">
            <a:avLst/>
          </a:prstGeom>
          <a:noFill/>
          <a:ln>
            <a:noFill/>
          </a:ln>
        </p:spPr>
      </p:pic>
      <p:pic>
        <p:nvPicPr>
          <p:cNvPr id="140" name="Google Shape;140;p18"/>
          <p:cNvPicPr preferRelativeResize="0"/>
          <p:nvPr/>
        </p:nvPicPr>
        <p:blipFill rotWithShape="1">
          <a:blip r:embed="rId4">
            <a:alphaModFix/>
          </a:blip>
          <a:srcRect/>
          <a:stretch/>
        </p:blipFill>
        <p:spPr>
          <a:xfrm>
            <a:off x="7559219" y="1259050"/>
            <a:ext cx="3614739" cy="28341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body" idx="1"/>
          </p:nvPr>
        </p:nvSpPr>
        <p:spPr>
          <a:xfrm>
            <a:off x="838200" y="581400"/>
            <a:ext cx="10515600" cy="5595300"/>
          </a:xfrm>
          <a:prstGeom prst="rect">
            <a:avLst/>
          </a:prstGeom>
        </p:spPr>
        <p:txBody>
          <a:bodyPr spcFirstLastPara="1" wrap="square" lIns="91425" tIns="45700" rIns="91425" bIns="45700" anchor="t" anchorCtr="0">
            <a:normAutofit lnSpcReduction="10000"/>
          </a:bodyPr>
          <a:lstStyle/>
          <a:p>
            <a:pPr marL="0" lvl="0" indent="0" algn="ctr" rtl="0">
              <a:spcBef>
                <a:spcPts val="1000"/>
              </a:spcBef>
              <a:spcAft>
                <a:spcPts val="0"/>
              </a:spcAft>
              <a:buNone/>
            </a:pPr>
            <a:r>
              <a:rPr lang="en-US" u="sng" dirty="0"/>
              <a:t>Analysis of Artists</a:t>
            </a:r>
            <a:endParaRPr u="sng" dirty="0"/>
          </a:p>
          <a:p>
            <a:pPr marL="0" lvl="0" indent="0" algn="l" rtl="0">
              <a:spcBef>
                <a:spcPts val="1000"/>
              </a:spcBef>
              <a:spcAft>
                <a:spcPts val="0"/>
              </a:spcAft>
              <a:buNone/>
            </a:pPr>
            <a:endParaRPr u="sng" dirty="0"/>
          </a:p>
          <a:p>
            <a:pPr marL="285750" lvl="0" indent="-285750" algn="l" rtl="0">
              <a:lnSpc>
                <a:spcPct val="100000"/>
              </a:lnSpc>
              <a:spcBef>
                <a:spcPts val="0"/>
              </a:spcBef>
              <a:spcAft>
                <a:spcPts val="0"/>
              </a:spcAft>
              <a:buSzPts val="1800"/>
              <a:buChar char="•"/>
            </a:pPr>
            <a:r>
              <a:rPr lang="en-US" sz="1800" dirty="0">
                <a:latin typeface="Rockwell"/>
                <a:ea typeface="Rockwell"/>
                <a:cs typeface="Rockwell"/>
                <a:sym typeface="Rockwell"/>
              </a:rPr>
              <a:t>Total no of unique artist in dataset is 26487                                  </a:t>
            </a:r>
            <a:endParaRPr sz="1800" dirty="0">
              <a:latin typeface="Rockwell"/>
              <a:ea typeface="Rockwell"/>
              <a:cs typeface="Rockwell"/>
              <a:sym typeface="Rockwell"/>
            </a:endParaRPr>
          </a:p>
          <a:p>
            <a:pPr marL="457200" lvl="0" indent="0" algn="l" rtl="0">
              <a:lnSpc>
                <a:spcPct val="100000"/>
              </a:lnSpc>
              <a:spcBef>
                <a:spcPts val="0"/>
              </a:spcBef>
              <a:spcAft>
                <a:spcPts val="0"/>
              </a:spcAft>
              <a:buNone/>
            </a:pPr>
            <a:endParaRPr sz="1800" dirty="0">
              <a:latin typeface="Rockwell"/>
              <a:ea typeface="Rockwell"/>
              <a:cs typeface="Rockwell"/>
              <a:sym typeface="Rockwell"/>
            </a:endParaRPr>
          </a:p>
          <a:p>
            <a:pPr marL="457200" lvl="0" indent="0" algn="l" rtl="0">
              <a:lnSpc>
                <a:spcPct val="100000"/>
              </a:lnSpc>
              <a:spcBef>
                <a:spcPts val="0"/>
              </a:spcBef>
              <a:spcAft>
                <a:spcPts val="0"/>
              </a:spcAft>
              <a:buNone/>
            </a:pPr>
            <a:endParaRPr sz="1800" dirty="0">
              <a:latin typeface="Rockwell"/>
              <a:ea typeface="Rockwell"/>
              <a:cs typeface="Rockwell"/>
              <a:sym typeface="Rockwell"/>
            </a:endParaRPr>
          </a:p>
          <a:p>
            <a:pPr marL="457200" lvl="0" indent="0" algn="l" rtl="0">
              <a:lnSpc>
                <a:spcPct val="100000"/>
              </a:lnSpc>
              <a:spcBef>
                <a:spcPts val="0"/>
              </a:spcBef>
              <a:spcAft>
                <a:spcPts val="0"/>
              </a:spcAft>
              <a:buNone/>
            </a:pPr>
            <a:endParaRPr sz="1800" dirty="0">
              <a:latin typeface="Rockwell"/>
              <a:ea typeface="Rockwell"/>
              <a:cs typeface="Rockwell"/>
              <a:sym typeface="Rockwell"/>
            </a:endParaRPr>
          </a:p>
          <a:p>
            <a:pPr marL="457200" lvl="0" indent="0" algn="l" rtl="0">
              <a:lnSpc>
                <a:spcPct val="100000"/>
              </a:lnSpc>
              <a:spcBef>
                <a:spcPts val="0"/>
              </a:spcBef>
              <a:spcAft>
                <a:spcPts val="0"/>
              </a:spcAft>
              <a:buNone/>
            </a:pPr>
            <a:endParaRPr sz="1800" dirty="0">
              <a:latin typeface="Rockwell"/>
              <a:ea typeface="Rockwell"/>
              <a:cs typeface="Rockwell"/>
              <a:sym typeface="Rockwell"/>
            </a:endParaRPr>
          </a:p>
          <a:p>
            <a:pPr marL="457200" lvl="0" indent="0" algn="l" rtl="0">
              <a:lnSpc>
                <a:spcPct val="100000"/>
              </a:lnSpc>
              <a:spcBef>
                <a:spcPts val="0"/>
              </a:spcBef>
              <a:spcAft>
                <a:spcPts val="0"/>
              </a:spcAft>
              <a:buNone/>
            </a:pPr>
            <a:endParaRPr sz="1800" dirty="0">
              <a:latin typeface="Rockwell"/>
              <a:ea typeface="Rockwell"/>
              <a:cs typeface="Rockwell"/>
              <a:sym typeface="Rockwell"/>
            </a:endParaRPr>
          </a:p>
          <a:p>
            <a:pPr marL="457200" lvl="0" indent="0" algn="l" rtl="0">
              <a:lnSpc>
                <a:spcPct val="100000"/>
              </a:lnSpc>
              <a:spcBef>
                <a:spcPts val="0"/>
              </a:spcBef>
              <a:spcAft>
                <a:spcPts val="0"/>
              </a:spcAft>
              <a:buNone/>
            </a:pPr>
            <a:endParaRPr sz="1800" dirty="0">
              <a:latin typeface="Rockwell"/>
              <a:ea typeface="Rockwell"/>
              <a:cs typeface="Rockwell"/>
              <a:sym typeface="Rockwell"/>
            </a:endParaRPr>
          </a:p>
          <a:p>
            <a:pPr marL="457200" lvl="0" indent="0" algn="l" rtl="0">
              <a:lnSpc>
                <a:spcPct val="100000"/>
              </a:lnSpc>
              <a:spcBef>
                <a:spcPts val="0"/>
              </a:spcBef>
              <a:spcAft>
                <a:spcPts val="0"/>
              </a:spcAft>
              <a:buNone/>
            </a:pPr>
            <a:endParaRPr sz="1800" dirty="0">
              <a:latin typeface="Rockwell"/>
              <a:ea typeface="Rockwell"/>
              <a:cs typeface="Rockwell"/>
              <a:sym typeface="Rockwell"/>
            </a:endParaRPr>
          </a:p>
          <a:p>
            <a:pPr marL="457200" lvl="0" indent="0" algn="l" rtl="0">
              <a:lnSpc>
                <a:spcPct val="100000"/>
              </a:lnSpc>
              <a:spcBef>
                <a:spcPts val="0"/>
              </a:spcBef>
              <a:spcAft>
                <a:spcPts val="0"/>
              </a:spcAft>
              <a:buNone/>
            </a:pPr>
            <a:endParaRPr sz="1800" dirty="0">
              <a:latin typeface="Rockwell"/>
              <a:ea typeface="Rockwell"/>
              <a:cs typeface="Rockwell"/>
              <a:sym typeface="Rockwell"/>
            </a:endParaRPr>
          </a:p>
          <a:p>
            <a:pPr marL="457200" lvl="0" indent="0" algn="l" rtl="0">
              <a:lnSpc>
                <a:spcPct val="100000"/>
              </a:lnSpc>
              <a:spcBef>
                <a:spcPts val="0"/>
              </a:spcBef>
              <a:spcAft>
                <a:spcPts val="0"/>
              </a:spcAft>
              <a:buNone/>
            </a:pPr>
            <a:endParaRPr sz="1800" dirty="0">
              <a:latin typeface="Rockwell"/>
              <a:ea typeface="Rockwell"/>
              <a:cs typeface="Rockwell"/>
              <a:sym typeface="Rockwell"/>
            </a:endParaRPr>
          </a:p>
          <a:p>
            <a:pPr marL="457200" lvl="0" indent="0" algn="l" rtl="0">
              <a:lnSpc>
                <a:spcPct val="100000"/>
              </a:lnSpc>
              <a:spcBef>
                <a:spcPts val="0"/>
              </a:spcBef>
              <a:spcAft>
                <a:spcPts val="0"/>
              </a:spcAft>
              <a:buNone/>
            </a:pPr>
            <a:endParaRPr sz="1800" dirty="0">
              <a:latin typeface="Rockwell"/>
              <a:ea typeface="Rockwell"/>
              <a:cs typeface="Rockwell"/>
              <a:sym typeface="Rockwell"/>
            </a:endParaRPr>
          </a:p>
          <a:p>
            <a:pPr marL="457200" lvl="0" indent="0" algn="l" rtl="0">
              <a:lnSpc>
                <a:spcPct val="100000"/>
              </a:lnSpc>
              <a:spcBef>
                <a:spcPts val="0"/>
              </a:spcBef>
              <a:spcAft>
                <a:spcPts val="0"/>
              </a:spcAft>
              <a:buNone/>
            </a:pPr>
            <a:endParaRPr sz="1800" dirty="0">
              <a:latin typeface="Rockwell"/>
              <a:ea typeface="Rockwell"/>
              <a:cs typeface="Rockwell"/>
              <a:sym typeface="Rockwell"/>
            </a:endParaRPr>
          </a:p>
          <a:p>
            <a:pPr marL="457200" lvl="0" indent="0" algn="l" rtl="0">
              <a:lnSpc>
                <a:spcPct val="100000"/>
              </a:lnSpc>
              <a:spcBef>
                <a:spcPts val="0"/>
              </a:spcBef>
              <a:spcAft>
                <a:spcPts val="0"/>
              </a:spcAft>
              <a:buNone/>
            </a:pPr>
            <a:r>
              <a:rPr lang="en-US" sz="1800" dirty="0">
                <a:latin typeface="Rockwell"/>
                <a:ea typeface="Rockwell"/>
                <a:cs typeface="Rockwell"/>
                <a:sym typeface="Rockwell"/>
              </a:rPr>
              <a:t>                                                                                                                             Pdf plot of artist</a:t>
            </a:r>
            <a:endParaRPr sz="1800" dirty="0">
              <a:latin typeface="Rockwell"/>
              <a:ea typeface="Rockwell"/>
              <a:cs typeface="Rockwell"/>
              <a:sym typeface="Rockwell"/>
            </a:endParaRPr>
          </a:p>
          <a:p>
            <a:pPr marL="457200" lvl="0" indent="0" algn="l" rtl="0">
              <a:lnSpc>
                <a:spcPct val="100000"/>
              </a:lnSpc>
              <a:spcBef>
                <a:spcPts val="0"/>
              </a:spcBef>
              <a:spcAft>
                <a:spcPts val="0"/>
              </a:spcAft>
              <a:buNone/>
            </a:pPr>
            <a:r>
              <a:rPr lang="en-US" sz="1800" dirty="0">
                <a:latin typeface="Rockwell"/>
                <a:ea typeface="Rockwell"/>
                <a:cs typeface="Rockwell"/>
                <a:sym typeface="Rockwell"/>
              </a:rPr>
              <a:t>                                         </a:t>
            </a:r>
            <a:endParaRPr sz="1800" dirty="0">
              <a:latin typeface="Rockwell"/>
              <a:ea typeface="Rockwell"/>
              <a:cs typeface="Rockwell"/>
              <a:sym typeface="Rockwell"/>
            </a:endParaRPr>
          </a:p>
          <a:p>
            <a:pPr marL="457200" lvl="0" indent="0" algn="l" rtl="0">
              <a:lnSpc>
                <a:spcPct val="100000"/>
              </a:lnSpc>
              <a:spcBef>
                <a:spcPts val="0"/>
              </a:spcBef>
              <a:spcAft>
                <a:spcPts val="0"/>
              </a:spcAft>
              <a:buNone/>
            </a:pPr>
            <a:r>
              <a:rPr lang="en-US" sz="1800" dirty="0">
                <a:latin typeface="Rockwell"/>
                <a:ea typeface="Rockwell"/>
                <a:cs typeface="Rockwell"/>
                <a:sym typeface="Rockwell"/>
              </a:rPr>
              <a:t>                                                                                                                   </a:t>
            </a:r>
            <a:endParaRPr sz="1800" dirty="0">
              <a:latin typeface="Rockwell"/>
              <a:ea typeface="Rockwell"/>
              <a:cs typeface="Rockwell"/>
              <a:sym typeface="Rockwell"/>
            </a:endParaRPr>
          </a:p>
          <a:p>
            <a:pPr marL="285750" lvl="0" indent="-285750" algn="l" rtl="0">
              <a:lnSpc>
                <a:spcPct val="100000"/>
              </a:lnSpc>
              <a:spcBef>
                <a:spcPts val="0"/>
              </a:spcBef>
              <a:spcAft>
                <a:spcPts val="0"/>
              </a:spcAft>
              <a:buSzPts val="1800"/>
              <a:buChar char="•"/>
            </a:pPr>
            <a:r>
              <a:rPr lang="en-US" sz="1800" dirty="0">
                <a:latin typeface="Rockwell"/>
                <a:ea typeface="Rockwell"/>
                <a:cs typeface="Rockwell"/>
                <a:sym typeface="Rockwell"/>
              </a:rPr>
              <a:t>Most listened or popular artist in this playlist is </a:t>
            </a:r>
            <a:r>
              <a:rPr lang="en-US" sz="1800" dirty="0" err="1">
                <a:latin typeface="Rockwell"/>
                <a:ea typeface="Rockwell"/>
                <a:cs typeface="Rockwell"/>
                <a:sym typeface="Rockwell"/>
              </a:rPr>
              <a:t>coldplay</a:t>
            </a:r>
            <a:r>
              <a:rPr lang="en-US" sz="1800" dirty="0">
                <a:latin typeface="Rockwell"/>
                <a:ea typeface="Rockwell"/>
                <a:cs typeface="Rockwell"/>
                <a:sym typeface="Rockwell"/>
              </a:rPr>
              <a:t>                </a:t>
            </a:r>
            <a:endParaRPr sz="1800" dirty="0">
              <a:latin typeface="Rockwell"/>
              <a:ea typeface="Rockwell"/>
              <a:cs typeface="Rockwell"/>
              <a:sym typeface="Rockwell"/>
            </a:endParaRPr>
          </a:p>
          <a:p>
            <a:pPr marL="457200" lvl="0" indent="0" algn="l" rtl="0">
              <a:lnSpc>
                <a:spcPct val="100000"/>
              </a:lnSpc>
              <a:spcBef>
                <a:spcPts val="0"/>
              </a:spcBef>
              <a:spcAft>
                <a:spcPts val="0"/>
              </a:spcAft>
              <a:buNone/>
            </a:pPr>
            <a:r>
              <a:rPr lang="en-US" sz="1800" dirty="0">
                <a:latin typeface="Rockwell"/>
                <a:ea typeface="Rockwell"/>
                <a:cs typeface="Rockwell"/>
                <a:sym typeface="Rockwell"/>
              </a:rPr>
              <a:t>with 9070 streams.</a:t>
            </a:r>
            <a:endParaRPr sz="1400" dirty="0">
              <a:latin typeface="Arial"/>
              <a:ea typeface="Arial"/>
              <a:cs typeface="Arial"/>
              <a:sym typeface="Arial"/>
            </a:endParaRPr>
          </a:p>
          <a:p>
            <a:pPr marL="285750" lvl="0" indent="-285750" algn="l" rtl="0">
              <a:lnSpc>
                <a:spcPct val="100000"/>
              </a:lnSpc>
              <a:spcBef>
                <a:spcPts val="0"/>
              </a:spcBef>
              <a:spcAft>
                <a:spcPts val="0"/>
              </a:spcAft>
              <a:buSzPts val="1800"/>
              <a:buChar char="•"/>
            </a:pPr>
            <a:r>
              <a:rPr lang="en-US" sz="1800" dirty="0">
                <a:latin typeface="Rockwell"/>
                <a:ea typeface="Rockwell"/>
                <a:cs typeface="Rockwell"/>
                <a:sym typeface="Rockwell"/>
              </a:rPr>
              <a:t>There are 76 unique track of </a:t>
            </a:r>
            <a:r>
              <a:rPr lang="en-US" sz="1800" dirty="0" err="1">
                <a:latin typeface="Rockwell"/>
                <a:ea typeface="Rockwell"/>
                <a:cs typeface="Rockwell"/>
                <a:sym typeface="Rockwell"/>
              </a:rPr>
              <a:t>coldplay</a:t>
            </a:r>
            <a:r>
              <a:rPr lang="en-US" sz="1800" dirty="0">
                <a:latin typeface="Rockwell"/>
                <a:ea typeface="Rockwell"/>
                <a:cs typeface="Rockwell"/>
                <a:sym typeface="Rockwell"/>
              </a:rPr>
              <a:t> in this playlist</a:t>
            </a:r>
            <a:endParaRPr sz="1400" dirty="0">
              <a:latin typeface="Arial"/>
              <a:ea typeface="Arial"/>
              <a:cs typeface="Arial"/>
              <a:sym typeface="Arial"/>
            </a:endParaRPr>
          </a:p>
          <a:p>
            <a:pPr marL="457200" lvl="0" indent="0" algn="l" rtl="0">
              <a:lnSpc>
                <a:spcPct val="100000"/>
              </a:lnSpc>
              <a:spcBef>
                <a:spcPts val="0"/>
              </a:spcBef>
              <a:spcAft>
                <a:spcPts val="0"/>
              </a:spcAft>
              <a:buNone/>
            </a:pPr>
            <a:endParaRPr sz="1800" dirty="0">
              <a:latin typeface="Rockwell"/>
              <a:ea typeface="Rockwell"/>
              <a:cs typeface="Rockwell"/>
              <a:sym typeface="Rockwell"/>
            </a:endParaRPr>
          </a:p>
          <a:p>
            <a:pPr marL="0" lvl="0" indent="0" algn="l" rtl="0">
              <a:spcBef>
                <a:spcPts val="1000"/>
              </a:spcBef>
              <a:spcAft>
                <a:spcPts val="0"/>
              </a:spcAft>
              <a:buNone/>
            </a:pPr>
            <a:endParaRPr u="sng" dirty="0"/>
          </a:p>
        </p:txBody>
      </p:sp>
      <p:pic>
        <p:nvPicPr>
          <p:cNvPr id="147" name="Google Shape;147;p19"/>
          <p:cNvPicPr preferRelativeResize="0"/>
          <p:nvPr/>
        </p:nvPicPr>
        <p:blipFill rotWithShape="1">
          <a:blip r:embed="rId3">
            <a:alphaModFix/>
          </a:blip>
          <a:srcRect/>
          <a:stretch/>
        </p:blipFill>
        <p:spPr>
          <a:xfrm>
            <a:off x="1190023" y="1887876"/>
            <a:ext cx="4534533" cy="2657846"/>
          </a:xfrm>
          <a:prstGeom prst="rect">
            <a:avLst/>
          </a:prstGeom>
          <a:noFill/>
          <a:ln>
            <a:noFill/>
          </a:ln>
        </p:spPr>
      </p:pic>
      <p:pic>
        <p:nvPicPr>
          <p:cNvPr id="148" name="Google Shape;148;p19"/>
          <p:cNvPicPr preferRelativeResize="0"/>
          <p:nvPr/>
        </p:nvPicPr>
        <p:blipFill rotWithShape="1">
          <a:blip r:embed="rId4">
            <a:alphaModFix/>
          </a:blip>
          <a:srcRect/>
          <a:stretch/>
        </p:blipFill>
        <p:spPr>
          <a:xfrm>
            <a:off x="7501931" y="1475396"/>
            <a:ext cx="3667125" cy="250775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body" idx="1"/>
          </p:nvPr>
        </p:nvSpPr>
        <p:spPr>
          <a:xfrm>
            <a:off x="450875" y="569525"/>
            <a:ext cx="11259900" cy="56073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en-US" sz="2700" u="sng">
                <a:solidFill>
                  <a:srgbClr val="202124"/>
                </a:solidFill>
                <a:highlight>
                  <a:srgbClr val="FFFFFF"/>
                </a:highlight>
                <a:latin typeface="Arial"/>
                <a:ea typeface="Arial"/>
                <a:cs typeface="Arial"/>
                <a:sym typeface="Arial"/>
              </a:rPr>
              <a:t>Visualization</a:t>
            </a:r>
            <a:endParaRPr sz="2700" u="sng">
              <a:solidFill>
                <a:srgbClr val="202124"/>
              </a:solidFill>
              <a:highlight>
                <a:srgbClr val="FFFFFF"/>
              </a:highlight>
              <a:latin typeface="Arial"/>
              <a:ea typeface="Arial"/>
              <a:cs typeface="Arial"/>
              <a:sym typeface="Arial"/>
            </a:endParaRPr>
          </a:p>
          <a:p>
            <a:pPr marL="0" lvl="0" indent="0" algn="ctr" rtl="0">
              <a:spcBef>
                <a:spcPts val="1000"/>
              </a:spcBef>
              <a:spcAft>
                <a:spcPts val="0"/>
              </a:spcAft>
              <a:buNone/>
            </a:pPr>
            <a:endParaRPr sz="2700" u="sng">
              <a:solidFill>
                <a:srgbClr val="202124"/>
              </a:solidFill>
              <a:highlight>
                <a:srgbClr val="FFFFFF"/>
              </a:highlight>
              <a:latin typeface="Arial"/>
              <a:ea typeface="Arial"/>
              <a:cs typeface="Arial"/>
              <a:sym typeface="Arial"/>
            </a:endParaRPr>
          </a:p>
          <a:p>
            <a:pPr marL="0" lvl="0" indent="0" algn="l" rtl="0">
              <a:spcBef>
                <a:spcPts val="1000"/>
              </a:spcBef>
              <a:spcAft>
                <a:spcPts val="0"/>
              </a:spcAft>
              <a:buNone/>
            </a:pPr>
            <a:endParaRPr sz="2700" u="sng">
              <a:solidFill>
                <a:srgbClr val="202124"/>
              </a:solidFill>
              <a:highlight>
                <a:srgbClr val="FFFFFF"/>
              </a:highlight>
              <a:latin typeface="Arial"/>
              <a:ea typeface="Arial"/>
              <a:cs typeface="Arial"/>
              <a:sym typeface="Arial"/>
            </a:endParaRPr>
          </a:p>
        </p:txBody>
      </p:sp>
      <p:pic>
        <p:nvPicPr>
          <p:cNvPr id="155" name="Google Shape;155;p20"/>
          <p:cNvPicPr preferRelativeResize="0"/>
          <p:nvPr/>
        </p:nvPicPr>
        <p:blipFill>
          <a:blip r:embed="rId3">
            <a:alphaModFix/>
          </a:blip>
          <a:stretch>
            <a:fillRect/>
          </a:stretch>
        </p:blipFill>
        <p:spPr>
          <a:xfrm>
            <a:off x="688175" y="1662100"/>
            <a:ext cx="3096775" cy="3024600"/>
          </a:xfrm>
          <a:prstGeom prst="rect">
            <a:avLst/>
          </a:prstGeom>
          <a:noFill/>
          <a:ln>
            <a:noFill/>
          </a:ln>
        </p:spPr>
      </p:pic>
      <p:pic>
        <p:nvPicPr>
          <p:cNvPr id="156" name="Google Shape;156;p20"/>
          <p:cNvPicPr preferRelativeResize="0"/>
          <p:nvPr/>
        </p:nvPicPr>
        <p:blipFill>
          <a:blip r:embed="rId4">
            <a:alphaModFix/>
          </a:blip>
          <a:stretch>
            <a:fillRect/>
          </a:stretch>
        </p:blipFill>
        <p:spPr>
          <a:xfrm>
            <a:off x="4205499" y="1876825"/>
            <a:ext cx="3459325" cy="2809875"/>
          </a:xfrm>
          <a:prstGeom prst="rect">
            <a:avLst/>
          </a:prstGeom>
          <a:noFill/>
          <a:ln>
            <a:noFill/>
          </a:ln>
        </p:spPr>
      </p:pic>
      <p:pic>
        <p:nvPicPr>
          <p:cNvPr id="157" name="Google Shape;157;p20"/>
          <p:cNvPicPr preferRelativeResize="0"/>
          <p:nvPr/>
        </p:nvPicPr>
        <p:blipFill>
          <a:blip r:embed="rId5">
            <a:alphaModFix/>
          </a:blip>
          <a:stretch>
            <a:fillRect/>
          </a:stretch>
        </p:blipFill>
        <p:spPr>
          <a:xfrm>
            <a:off x="8020775" y="1754675"/>
            <a:ext cx="3644475" cy="3024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4000" b="1" u="sng" dirty="0">
                <a:latin typeface="Calibri" panose="020F0502020204030204" pitchFamily="34" charset="0"/>
                <a:cs typeface="Calibri" panose="020F0502020204030204" pitchFamily="34" charset="0"/>
              </a:rPr>
              <a:t>Recommendation</a:t>
            </a:r>
            <a:r>
              <a:rPr lang="en-US" sz="4000" b="1" u="sng" dirty="0"/>
              <a:t> System</a:t>
            </a:r>
            <a:endParaRPr sz="4000" b="1" u="sng" dirty="0"/>
          </a:p>
        </p:txBody>
      </p:sp>
      <p:sp>
        <p:nvSpPr>
          <p:cNvPr id="164" name="Google Shape;164;p21"/>
          <p:cNvSpPr txBox="1">
            <a:spLocks noGrp="1"/>
          </p:cNvSpPr>
          <p:nvPr>
            <p:ph type="body" idx="1"/>
          </p:nvPr>
        </p:nvSpPr>
        <p:spPr>
          <a:xfrm>
            <a:off x="577150" y="17900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500" dirty="0"/>
              <a:t>Create a song recommender:</a:t>
            </a:r>
            <a:endParaRPr sz="2500" dirty="0"/>
          </a:p>
          <a:p>
            <a:pPr marL="0" lvl="0" indent="0" algn="l" rtl="0">
              <a:spcBef>
                <a:spcPts val="1000"/>
              </a:spcBef>
              <a:spcAft>
                <a:spcPts val="0"/>
              </a:spcAft>
              <a:buNone/>
            </a:pPr>
            <a:endParaRPr sz="2500" dirty="0"/>
          </a:p>
        </p:txBody>
      </p:sp>
      <p:pic>
        <p:nvPicPr>
          <p:cNvPr id="165" name="Google Shape;165;p21"/>
          <p:cNvPicPr preferRelativeResize="0"/>
          <p:nvPr/>
        </p:nvPicPr>
        <p:blipFill>
          <a:blip r:embed="rId3">
            <a:alphaModFix/>
          </a:blip>
          <a:stretch>
            <a:fillRect/>
          </a:stretch>
        </p:blipFill>
        <p:spPr>
          <a:xfrm>
            <a:off x="1199550" y="2254375"/>
            <a:ext cx="6287300" cy="3606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87FEF3-8003-406A-9F56-A0E76FAD1001}"/>
              </a:ext>
            </a:extLst>
          </p:cNvPr>
          <p:cNvPicPr>
            <a:picLocks noChangeAspect="1"/>
          </p:cNvPicPr>
          <p:nvPr/>
        </p:nvPicPr>
        <p:blipFill>
          <a:blip r:embed="rId2"/>
          <a:stretch>
            <a:fillRect/>
          </a:stretch>
        </p:blipFill>
        <p:spPr>
          <a:xfrm>
            <a:off x="1405083" y="1365568"/>
            <a:ext cx="9524074" cy="4454589"/>
          </a:xfrm>
          <a:prstGeom prst="rect">
            <a:avLst/>
          </a:prstGeom>
        </p:spPr>
      </p:pic>
      <p:cxnSp>
        <p:nvCxnSpPr>
          <p:cNvPr id="7" name="Straight Arrow Connector 6">
            <a:extLst>
              <a:ext uri="{FF2B5EF4-FFF2-40B4-BE49-F238E27FC236}">
                <a16:creationId xmlns:a16="http://schemas.microsoft.com/office/drawing/2014/main" id="{05B9E7A0-38EE-484D-B28F-9E72393C885D}"/>
              </a:ext>
            </a:extLst>
          </p:cNvPr>
          <p:cNvCxnSpPr/>
          <p:nvPr/>
        </p:nvCxnSpPr>
        <p:spPr>
          <a:xfrm>
            <a:off x="4419600" y="1879600"/>
            <a:ext cx="2966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E08AB69-2CFD-4276-B8CA-5142DAC9D1DB}"/>
              </a:ext>
            </a:extLst>
          </p:cNvPr>
          <p:cNvSpPr txBox="1"/>
          <p:nvPr/>
        </p:nvSpPr>
        <p:spPr>
          <a:xfrm>
            <a:off x="7457440" y="1725711"/>
            <a:ext cx="4135120" cy="400110"/>
          </a:xfrm>
          <a:prstGeom prst="rect">
            <a:avLst/>
          </a:prstGeom>
          <a:noFill/>
        </p:spPr>
        <p:txBody>
          <a:bodyPr wrap="square" rtlCol="0">
            <a:spAutoFit/>
          </a:bodyPr>
          <a:lstStyle/>
          <a:p>
            <a:r>
              <a:rPr lang="en-US" sz="2000" dirty="0"/>
              <a:t>Class initiated with their members</a:t>
            </a:r>
          </a:p>
        </p:txBody>
      </p:sp>
      <p:sp>
        <p:nvSpPr>
          <p:cNvPr id="10" name="Right Brace 9">
            <a:extLst>
              <a:ext uri="{FF2B5EF4-FFF2-40B4-BE49-F238E27FC236}">
                <a16:creationId xmlns:a16="http://schemas.microsoft.com/office/drawing/2014/main" id="{3C06B0F2-79C3-4D55-8BB6-2711525542E8}"/>
              </a:ext>
            </a:extLst>
          </p:cNvPr>
          <p:cNvSpPr/>
          <p:nvPr/>
        </p:nvSpPr>
        <p:spPr>
          <a:xfrm>
            <a:off x="4419600" y="2997200"/>
            <a:ext cx="538480" cy="56895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A75BC69-22A6-4F2D-8DCF-A20973D98989}"/>
              </a:ext>
            </a:extLst>
          </p:cNvPr>
          <p:cNvSpPr txBox="1"/>
          <p:nvPr/>
        </p:nvSpPr>
        <p:spPr>
          <a:xfrm>
            <a:off x="5120640" y="3068320"/>
            <a:ext cx="2407920" cy="307777"/>
          </a:xfrm>
          <a:prstGeom prst="rect">
            <a:avLst/>
          </a:prstGeom>
          <a:noFill/>
        </p:spPr>
        <p:txBody>
          <a:bodyPr wrap="square" rtlCol="0">
            <a:spAutoFit/>
          </a:bodyPr>
          <a:lstStyle/>
          <a:p>
            <a:r>
              <a:rPr lang="en-US" dirty="0"/>
              <a:t>Member gets defined here</a:t>
            </a:r>
          </a:p>
        </p:txBody>
      </p:sp>
      <p:sp>
        <p:nvSpPr>
          <p:cNvPr id="12" name="Right Brace 11">
            <a:extLst>
              <a:ext uri="{FF2B5EF4-FFF2-40B4-BE49-F238E27FC236}">
                <a16:creationId xmlns:a16="http://schemas.microsoft.com/office/drawing/2014/main" id="{EDE81E88-344B-4CC1-9023-7C30616667A9}"/>
              </a:ext>
            </a:extLst>
          </p:cNvPr>
          <p:cNvSpPr/>
          <p:nvPr/>
        </p:nvSpPr>
        <p:spPr>
          <a:xfrm>
            <a:off x="9997440" y="3464560"/>
            <a:ext cx="538480" cy="235559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F6C6D44-C17E-4E9B-8B65-E76DEC636D6E}"/>
              </a:ext>
            </a:extLst>
          </p:cNvPr>
          <p:cNvSpPr txBox="1"/>
          <p:nvPr/>
        </p:nvSpPr>
        <p:spPr>
          <a:xfrm>
            <a:off x="10535920" y="4084320"/>
            <a:ext cx="1056640" cy="1169551"/>
          </a:xfrm>
          <a:prstGeom prst="rect">
            <a:avLst/>
          </a:prstGeom>
          <a:noFill/>
        </p:spPr>
        <p:txBody>
          <a:bodyPr wrap="square" rtlCol="0">
            <a:spAutoFit/>
          </a:bodyPr>
          <a:lstStyle/>
          <a:p>
            <a:r>
              <a:rPr lang="en-US" dirty="0"/>
              <a:t>Popularity wise songs get arranged here</a:t>
            </a:r>
          </a:p>
        </p:txBody>
      </p:sp>
      <p:sp>
        <p:nvSpPr>
          <p:cNvPr id="14" name="TextBox 13">
            <a:extLst>
              <a:ext uri="{FF2B5EF4-FFF2-40B4-BE49-F238E27FC236}">
                <a16:creationId xmlns:a16="http://schemas.microsoft.com/office/drawing/2014/main" id="{C4797F93-EFD5-49AC-875B-CB98082E2838}"/>
              </a:ext>
            </a:extLst>
          </p:cNvPr>
          <p:cNvSpPr txBox="1"/>
          <p:nvPr/>
        </p:nvSpPr>
        <p:spPr>
          <a:xfrm>
            <a:off x="2585720" y="289393"/>
            <a:ext cx="6492240" cy="646331"/>
          </a:xfrm>
          <a:prstGeom prst="rect">
            <a:avLst/>
          </a:prstGeom>
          <a:noFill/>
        </p:spPr>
        <p:txBody>
          <a:bodyPr wrap="square" rtlCol="0">
            <a:spAutoFit/>
          </a:bodyPr>
          <a:lstStyle/>
          <a:p>
            <a:pPr algn="ctr"/>
            <a:r>
              <a:rPr lang="en-US" sz="3600" b="1" u="sng" dirty="0">
                <a:latin typeface="Calibri" panose="020F0502020204030204" pitchFamily="34" charset="0"/>
                <a:cs typeface="Calibri" panose="020F0502020204030204" pitchFamily="34" charset="0"/>
              </a:rPr>
              <a:t>POPULARITY BASED</a:t>
            </a:r>
          </a:p>
        </p:txBody>
      </p:sp>
    </p:spTree>
    <p:extLst>
      <p:ext uri="{BB962C8B-B14F-4D97-AF65-F5344CB8AC3E}">
        <p14:creationId xmlns:p14="http://schemas.microsoft.com/office/powerpoint/2010/main" val="3978291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1BD2BF-8595-459A-84DD-42ACAE71B35B}"/>
              </a:ext>
            </a:extLst>
          </p:cNvPr>
          <p:cNvPicPr>
            <a:picLocks noChangeAspect="1"/>
          </p:cNvPicPr>
          <p:nvPr/>
        </p:nvPicPr>
        <p:blipFill>
          <a:blip r:embed="rId2"/>
          <a:stretch>
            <a:fillRect/>
          </a:stretch>
        </p:blipFill>
        <p:spPr>
          <a:xfrm>
            <a:off x="1837730" y="1554699"/>
            <a:ext cx="8516539" cy="2981741"/>
          </a:xfrm>
          <a:prstGeom prst="rect">
            <a:avLst/>
          </a:prstGeom>
        </p:spPr>
      </p:pic>
    </p:spTree>
    <p:extLst>
      <p:ext uri="{BB962C8B-B14F-4D97-AF65-F5344CB8AC3E}">
        <p14:creationId xmlns:p14="http://schemas.microsoft.com/office/powerpoint/2010/main" val="1234864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20F25-AA9E-4C1E-93EA-58002E93EB6D}"/>
              </a:ext>
            </a:extLst>
          </p:cNvPr>
          <p:cNvPicPr>
            <a:picLocks noChangeAspect="1"/>
          </p:cNvPicPr>
          <p:nvPr/>
        </p:nvPicPr>
        <p:blipFill>
          <a:blip r:embed="rId2"/>
          <a:stretch>
            <a:fillRect/>
          </a:stretch>
        </p:blipFill>
        <p:spPr>
          <a:xfrm>
            <a:off x="2121989" y="0"/>
            <a:ext cx="7135221" cy="1047896"/>
          </a:xfrm>
          <a:prstGeom prst="rect">
            <a:avLst/>
          </a:prstGeom>
        </p:spPr>
      </p:pic>
      <p:pic>
        <p:nvPicPr>
          <p:cNvPr id="5" name="Picture 4">
            <a:extLst>
              <a:ext uri="{FF2B5EF4-FFF2-40B4-BE49-F238E27FC236}">
                <a16:creationId xmlns:a16="http://schemas.microsoft.com/office/drawing/2014/main" id="{797CD3B0-D4FD-445A-97EB-193AB72E94B4}"/>
              </a:ext>
            </a:extLst>
          </p:cNvPr>
          <p:cNvPicPr>
            <a:picLocks noChangeAspect="1"/>
          </p:cNvPicPr>
          <p:nvPr/>
        </p:nvPicPr>
        <p:blipFill>
          <a:blip r:embed="rId3"/>
          <a:stretch>
            <a:fillRect/>
          </a:stretch>
        </p:blipFill>
        <p:spPr>
          <a:xfrm>
            <a:off x="1008089" y="794970"/>
            <a:ext cx="11183911" cy="5268060"/>
          </a:xfrm>
          <a:prstGeom prst="rect">
            <a:avLst/>
          </a:prstGeom>
        </p:spPr>
      </p:pic>
    </p:spTree>
    <p:extLst>
      <p:ext uri="{BB962C8B-B14F-4D97-AF65-F5344CB8AC3E}">
        <p14:creationId xmlns:p14="http://schemas.microsoft.com/office/powerpoint/2010/main" val="2524195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3"/>
          <p:cNvSpPr txBox="1"/>
          <p:nvPr/>
        </p:nvSpPr>
        <p:spPr>
          <a:xfrm>
            <a:off x="322804" y="457200"/>
            <a:ext cx="10385836" cy="6740266"/>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Backgrou</a:t>
            </a:r>
            <a:r>
              <a:rPr lang="en-US" sz="1800" dirty="0">
                <a:solidFill>
                  <a:schemeClr val="dk1"/>
                </a:solidFill>
                <a:latin typeface="Calibri" panose="020F0502020204030204"/>
                <a:ea typeface="Calibri" panose="020F0502020204030204"/>
                <a:cs typeface="Calibri" panose="020F0502020204030204"/>
                <a:sym typeface="Calibri" panose="020F0502020204030204"/>
              </a:rPr>
              <a:t>nd</a:t>
            </a:r>
            <a:r>
              <a:rPr lang="en-US"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  (B-tech or M-tech)</a:t>
            </a:r>
          </a:p>
          <a:p>
            <a:pPr lvl="6"/>
            <a:r>
              <a:rPr lang="en-US" sz="1800" dirty="0">
                <a:solidFill>
                  <a:schemeClr val="dk1"/>
                </a:solidFill>
                <a:latin typeface="Calibri" panose="020F0502020204030204"/>
                <a:ea typeface="Calibri" panose="020F0502020204030204"/>
                <a:cs typeface="Calibri" panose="020F0502020204030204"/>
                <a:sym typeface="Calibri" panose="020F0502020204030204"/>
              </a:rPr>
              <a:t>	</a:t>
            </a:r>
            <a:r>
              <a:rPr lang="en-US"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Team Members:</a:t>
            </a:r>
          </a:p>
          <a:p>
            <a:pPr lvl="6"/>
            <a:r>
              <a:rPr lang="en-US" sz="1800" dirty="0">
                <a:solidFill>
                  <a:schemeClr val="dk1"/>
                </a:solidFill>
                <a:latin typeface="Calibri" panose="020F0502020204030204"/>
                <a:ea typeface="Calibri" panose="020F0502020204030204"/>
                <a:cs typeface="Calibri" panose="020F0502020204030204"/>
                <a:sym typeface="Calibri" panose="020F0502020204030204"/>
              </a:rPr>
              <a:t>	Aditi (M.Sc.(operation research)</a:t>
            </a:r>
          </a:p>
          <a:p>
            <a:pPr lvl="6"/>
            <a:r>
              <a:rPr lang="en-US" sz="1800" dirty="0">
                <a:solidFill>
                  <a:schemeClr val="dk1"/>
                </a:solidFill>
                <a:latin typeface="Calibri" panose="020F0502020204030204"/>
                <a:ea typeface="Calibri" panose="020F0502020204030204"/>
                <a:cs typeface="Calibri" panose="020F0502020204030204"/>
                <a:sym typeface="Calibri" panose="020F0502020204030204"/>
              </a:rPr>
              <a:t>	Jairaj </a:t>
            </a:r>
            <a:r>
              <a:rPr lang="en-US" sz="1800" dirty="0" err="1">
                <a:solidFill>
                  <a:schemeClr val="dk1"/>
                </a:solidFill>
                <a:latin typeface="Calibri" panose="020F0502020204030204"/>
                <a:ea typeface="Calibri" panose="020F0502020204030204"/>
                <a:cs typeface="Calibri" panose="020F0502020204030204"/>
                <a:sym typeface="Calibri" panose="020F0502020204030204"/>
              </a:rPr>
              <a:t>kumar</a:t>
            </a:r>
            <a:r>
              <a:rPr lang="en-US" sz="1800" dirty="0">
                <a:solidFill>
                  <a:schemeClr val="dk1"/>
                </a:solidFill>
                <a:latin typeface="Calibri" panose="020F0502020204030204"/>
                <a:ea typeface="Calibri" panose="020F0502020204030204"/>
                <a:cs typeface="Calibri" panose="020F0502020204030204"/>
                <a:sym typeface="Calibri" panose="020F0502020204030204"/>
              </a:rPr>
              <a:t> (</a:t>
            </a:r>
            <a:r>
              <a:rPr lang="en-US" sz="1800" dirty="0" err="1">
                <a:solidFill>
                  <a:schemeClr val="dk1"/>
                </a:solidFill>
                <a:latin typeface="Calibri" panose="020F0502020204030204"/>
                <a:ea typeface="Calibri" panose="020F0502020204030204"/>
                <a:cs typeface="Calibri" panose="020F0502020204030204"/>
                <a:sym typeface="Calibri" panose="020F0502020204030204"/>
              </a:rPr>
              <a:t>B.Tech</a:t>
            </a:r>
            <a:r>
              <a:rPr lang="en-US" sz="1800" dirty="0">
                <a:solidFill>
                  <a:schemeClr val="dk1"/>
                </a:solidFill>
                <a:latin typeface="Calibri" panose="020F0502020204030204"/>
                <a:ea typeface="Calibri" panose="020F0502020204030204"/>
                <a:cs typeface="Calibri" panose="020F0502020204030204"/>
                <a:sym typeface="Calibri" panose="020F0502020204030204"/>
              </a:rPr>
              <a:t>)</a:t>
            </a:r>
          </a:p>
          <a:p>
            <a:pPr lvl="6"/>
            <a:r>
              <a:rPr lang="en-US" sz="1800" dirty="0">
                <a:solidFill>
                  <a:schemeClr val="dk1"/>
                </a:solidFill>
                <a:latin typeface="Calibri" panose="020F0502020204030204"/>
                <a:ea typeface="Calibri" panose="020F0502020204030204"/>
                <a:cs typeface="Calibri" panose="020F0502020204030204"/>
                <a:sym typeface="Calibri" panose="020F0502020204030204"/>
              </a:rPr>
              <a:t>	Manjeet Yadav (</a:t>
            </a:r>
            <a:r>
              <a:rPr lang="en-US" sz="1800" dirty="0" err="1">
                <a:solidFill>
                  <a:schemeClr val="dk1"/>
                </a:solidFill>
                <a:latin typeface="Calibri" panose="020F0502020204030204"/>
                <a:ea typeface="Calibri" panose="020F0502020204030204"/>
                <a:cs typeface="Calibri" panose="020F0502020204030204"/>
                <a:sym typeface="Calibri" panose="020F0502020204030204"/>
              </a:rPr>
              <a:t>B.Tech</a:t>
            </a:r>
            <a:r>
              <a:rPr lang="en-US" sz="1800" dirty="0">
                <a:solidFill>
                  <a:schemeClr val="dk1"/>
                </a:solidFill>
                <a:latin typeface="Calibri" panose="020F0502020204030204"/>
                <a:ea typeface="Calibri" panose="020F0502020204030204"/>
                <a:cs typeface="Calibri" panose="020F0502020204030204"/>
                <a:sym typeface="Calibri" panose="020F0502020204030204"/>
              </a:rPr>
              <a:t>)</a:t>
            </a:r>
          </a:p>
          <a:p>
            <a:pPr lvl="6"/>
            <a:r>
              <a:rPr lang="en-US" sz="1800" dirty="0">
                <a:solidFill>
                  <a:schemeClr val="dk1"/>
                </a:solidFill>
                <a:latin typeface="Calibri" panose="020F0502020204030204"/>
                <a:ea typeface="Calibri" panose="020F0502020204030204"/>
                <a:cs typeface="Calibri" panose="020F0502020204030204"/>
                <a:sym typeface="Calibri" panose="020F0502020204030204"/>
              </a:rPr>
              <a:t>	Pulkit Agarwal (</a:t>
            </a:r>
            <a:r>
              <a:rPr lang="en-US" sz="1800" dirty="0" err="1">
                <a:solidFill>
                  <a:schemeClr val="dk1"/>
                </a:solidFill>
                <a:latin typeface="Calibri" panose="020F0502020204030204"/>
                <a:ea typeface="Calibri" panose="020F0502020204030204"/>
                <a:cs typeface="Calibri" panose="020F0502020204030204"/>
                <a:sym typeface="Calibri" panose="020F0502020204030204"/>
              </a:rPr>
              <a:t>B.Tech</a:t>
            </a:r>
            <a:r>
              <a:rPr lang="en-US" sz="1800" dirty="0">
                <a:solidFill>
                  <a:schemeClr val="dk1"/>
                </a:solidFill>
                <a:latin typeface="Calibri" panose="020F0502020204030204"/>
                <a:ea typeface="Calibri" panose="020F0502020204030204"/>
                <a:cs typeface="Calibri" panose="020F0502020204030204"/>
                <a:sym typeface="Calibri" panose="020F0502020204030204"/>
              </a:rPr>
              <a:t>)</a:t>
            </a:r>
          </a:p>
          <a:p>
            <a:pPr lvl="6"/>
            <a:r>
              <a:rPr lang="en-US" sz="1800" dirty="0">
                <a:solidFill>
                  <a:schemeClr val="dk1"/>
                </a:solidFill>
                <a:latin typeface="Calibri" panose="020F0502020204030204"/>
                <a:ea typeface="Calibri" panose="020F0502020204030204"/>
                <a:cs typeface="Calibri" panose="020F0502020204030204"/>
                <a:sym typeface="Calibri" panose="020F0502020204030204"/>
              </a:rPr>
              <a:t>	</a:t>
            </a:r>
            <a:r>
              <a:rPr lang="en-US" sz="1800" dirty="0" err="1">
                <a:solidFill>
                  <a:schemeClr val="dk1"/>
                </a:solidFill>
                <a:latin typeface="Calibri" panose="020F0502020204030204"/>
                <a:ea typeface="Calibri" panose="020F0502020204030204"/>
                <a:cs typeface="Calibri" panose="020F0502020204030204"/>
                <a:sym typeface="Calibri" panose="020F0502020204030204"/>
              </a:rPr>
              <a:t>Rudrani</a:t>
            </a:r>
            <a:r>
              <a:rPr lang="en-US" sz="1800" dirty="0">
                <a:solidFill>
                  <a:schemeClr val="dk1"/>
                </a:solidFill>
                <a:latin typeface="Calibri" panose="020F0502020204030204"/>
                <a:ea typeface="Calibri" panose="020F0502020204030204"/>
                <a:cs typeface="Calibri" panose="020F0502020204030204"/>
                <a:sym typeface="Calibri" panose="020F0502020204030204"/>
              </a:rPr>
              <a:t> </a:t>
            </a:r>
            <a:r>
              <a:rPr lang="en-US" sz="1800" dirty="0" err="1">
                <a:solidFill>
                  <a:schemeClr val="dk1"/>
                </a:solidFill>
                <a:latin typeface="Calibri" panose="020F0502020204030204"/>
                <a:ea typeface="Calibri" panose="020F0502020204030204"/>
                <a:cs typeface="Calibri" panose="020F0502020204030204"/>
                <a:sym typeface="Calibri" panose="020F0502020204030204"/>
              </a:rPr>
              <a:t>mondal</a:t>
            </a:r>
            <a:r>
              <a:rPr lang="en-US" sz="1800" dirty="0">
                <a:solidFill>
                  <a:schemeClr val="dk1"/>
                </a:solidFill>
                <a:latin typeface="Calibri" panose="020F0502020204030204"/>
                <a:ea typeface="Calibri" panose="020F0502020204030204"/>
                <a:cs typeface="Calibri" panose="020F0502020204030204"/>
                <a:sym typeface="Calibri" panose="020F0502020204030204"/>
              </a:rPr>
              <a:t> (</a:t>
            </a:r>
            <a:r>
              <a:rPr lang="en-US" sz="1800" dirty="0" err="1">
                <a:solidFill>
                  <a:schemeClr val="dk1"/>
                </a:solidFill>
                <a:latin typeface="Calibri" panose="020F0502020204030204"/>
                <a:ea typeface="Calibri" panose="020F0502020204030204"/>
                <a:cs typeface="Calibri" panose="020F0502020204030204"/>
                <a:sym typeface="Calibri" panose="020F0502020204030204"/>
              </a:rPr>
              <a:t>b.Tech</a:t>
            </a:r>
            <a:r>
              <a:rPr lang="en-US" sz="1800" dirty="0">
                <a:solidFill>
                  <a:schemeClr val="dk1"/>
                </a:solidFill>
                <a:latin typeface="Calibri" panose="020F0502020204030204"/>
                <a:ea typeface="Calibri" panose="020F0502020204030204"/>
                <a:cs typeface="Calibri" panose="020F0502020204030204"/>
                <a:sym typeface="Calibri" panose="020F0502020204030204"/>
              </a:rPr>
              <a:t>)</a:t>
            </a:r>
          </a:p>
          <a:p>
            <a:pPr marR="0" lvl="0" algn="l" rtl="0">
              <a:spcBef>
                <a:spcPts val="0"/>
              </a:spcBef>
              <a:spcAft>
                <a:spcPts val="0"/>
              </a:spcAft>
              <a:buClr>
                <a:schemeClr val="dk1"/>
              </a:buClr>
              <a:buSzPts val="1800"/>
            </a:pPr>
            <a:r>
              <a:rPr lang="en-US"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Why do we want to learn Data Science</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0" algn="l" rtl="0">
              <a:spcBef>
                <a:spcPts val="0"/>
              </a:spcBef>
              <a:spcAft>
                <a:spcPts val="0"/>
              </a:spcAft>
              <a:buNone/>
            </a:pPr>
            <a:r>
              <a:rPr lang="en-US" sz="1800" dirty="0">
                <a:solidFill>
                  <a:schemeClr val="dk1"/>
                </a:solidFill>
                <a:latin typeface="Calibri" panose="020F0502020204030204"/>
                <a:ea typeface="Calibri" panose="020F0502020204030204"/>
                <a:cs typeface="Calibri" panose="020F0502020204030204"/>
                <a:sym typeface="Calibri" panose="020F0502020204030204"/>
              </a:rPr>
              <a:t>We want to learn Data Science because its interesting and trending.</a:t>
            </a:r>
            <a:endParaRPr sz="1800" dirty="0">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0" algn="l" rtl="0">
              <a:spcBef>
                <a:spcPts val="0"/>
              </a:spcBef>
              <a:spcAft>
                <a:spcPts val="0"/>
              </a:spcAft>
              <a:buNone/>
            </a:pPr>
            <a:r>
              <a:rPr lang="en-US" sz="1800" dirty="0">
                <a:solidFill>
                  <a:schemeClr val="dk1"/>
                </a:solidFill>
                <a:latin typeface="Calibri" panose="020F0502020204030204"/>
                <a:ea typeface="Calibri" panose="020F0502020204030204"/>
                <a:cs typeface="Calibri" panose="020F0502020204030204"/>
                <a:sym typeface="Calibri" panose="020F0502020204030204"/>
              </a:rPr>
              <a:t>Data science has a huge impact on various sectors of development.</a:t>
            </a:r>
            <a:endParaRPr sz="1800" dirty="0">
              <a:solidFill>
                <a:schemeClr val="dk1"/>
              </a:solidFill>
              <a:latin typeface="Calibri" panose="020F0502020204030204"/>
              <a:ea typeface="Calibri" panose="020F0502020204030204"/>
              <a:cs typeface="Calibri" panose="020F0502020204030204"/>
              <a:sym typeface="Calibri" panose="020F0502020204030204"/>
            </a:endParaRPr>
          </a:p>
          <a:p>
            <a:pPr marR="0" lvl="0" algn="l" rtl="0">
              <a:spcBef>
                <a:spcPts val="0"/>
              </a:spcBef>
              <a:spcAft>
                <a:spcPts val="0"/>
              </a:spcAft>
              <a:buClr>
                <a:schemeClr val="dk1"/>
              </a:buClr>
              <a:buSzPts val="1800"/>
            </a:pPr>
            <a:r>
              <a:rPr lang="en-US"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Any work experience</a:t>
            </a:r>
          </a:p>
          <a:p>
            <a:pPr marL="285750" marR="0" lvl="0" indent="-285750" algn="l" rtl="0">
              <a:spcBef>
                <a:spcPts val="0"/>
              </a:spcBef>
              <a:spcAft>
                <a:spcPts val="0"/>
              </a:spcAft>
              <a:buNone/>
            </a:pPr>
            <a:r>
              <a:rPr lang="en-US" sz="1800" dirty="0">
                <a:solidFill>
                  <a:schemeClr val="dk1"/>
                </a:solidFill>
                <a:latin typeface="Calibri" panose="020F0502020204030204"/>
                <a:ea typeface="Calibri" panose="020F0502020204030204"/>
                <a:cs typeface="Calibri" panose="020F0502020204030204"/>
                <a:sym typeface="Calibri" panose="020F0502020204030204"/>
              </a:rPr>
              <a:t>	Aditi(No work experience)</a:t>
            </a:r>
          </a:p>
          <a:p>
            <a:pPr marL="285750" marR="0" lvl="0" indent="-285750" algn="l" rtl="0">
              <a:spcBef>
                <a:spcPts val="0"/>
              </a:spcBef>
              <a:spcAft>
                <a:spcPts val="0"/>
              </a:spcAft>
              <a:buNone/>
            </a:pPr>
            <a:r>
              <a:rPr lang="en-US" sz="1800" dirty="0">
                <a:solidFill>
                  <a:schemeClr val="dk1"/>
                </a:solidFill>
                <a:latin typeface="Calibri" panose="020F0502020204030204"/>
                <a:ea typeface="Calibri" panose="020F0502020204030204"/>
                <a:cs typeface="Calibri" panose="020F0502020204030204"/>
                <a:sym typeface="Calibri" panose="020F0502020204030204"/>
              </a:rPr>
              <a:t>	Jairaj Kumar (No work experience)</a:t>
            </a:r>
          </a:p>
          <a:p>
            <a:pPr marL="285750" marR="0" lvl="0" indent="-285750" algn="l" rtl="0">
              <a:spcBef>
                <a:spcPts val="0"/>
              </a:spcBef>
              <a:spcAft>
                <a:spcPts val="0"/>
              </a:spcAft>
              <a:buNone/>
            </a:pPr>
            <a:r>
              <a:rPr lang="en-US" sz="1800" dirty="0">
                <a:solidFill>
                  <a:schemeClr val="dk1"/>
                </a:solidFill>
                <a:latin typeface="Calibri" panose="020F0502020204030204"/>
                <a:ea typeface="Calibri" panose="020F0502020204030204"/>
                <a:cs typeface="Calibri" panose="020F0502020204030204"/>
                <a:sym typeface="Calibri" panose="020F0502020204030204"/>
              </a:rPr>
              <a:t>	Manjeet Yadav(No work experience)</a:t>
            </a:r>
          </a:p>
          <a:p>
            <a:pPr marL="285750" marR="0" lvl="0" indent="-285750" algn="l" rtl="0">
              <a:spcBef>
                <a:spcPts val="0"/>
              </a:spcBef>
              <a:spcAft>
                <a:spcPts val="0"/>
              </a:spcAft>
              <a:buNone/>
            </a:pPr>
            <a:r>
              <a:rPr lang="en-US" sz="1800" dirty="0">
                <a:solidFill>
                  <a:schemeClr val="dk1"/>
                </a:solidFill>
                <a:latin typeface="Calibri" panose="020F0502020204030204"/>
                <a:ea typeface="Calibri" panose="020F0502020204030204"/>
                <a:cs typeface="Calibri" panose="020F0502020204030204"/>
                <a:sym typeface="Calibri" panose="020F0502020204030204"/>
              </a:rPr>
              <a:t>	Pulkit Agarwal(No work experience)</a:t>
            </a:r>
          </a:p>
          <a:p>
            <a:pPr marL="285750" indent="-285750"/>
            <a:r>
              <a:rPr lang="en-US" sz="1800" dirty="0">
                <a:solidFill>
                  <a:schemeClr val="dk1"/>
                </a:solidFill>
                <a:latin typeface="Calibri" panose="020F0502020204030204"/>
                <a:ea typeface="Calibri" panose="020F0502020204030204"/>
                <a:cs typeface="Calibri" panose="020F0502020204030204"/>
                <a:sym typeface="Calibri" panose="020F0502020204030204"/>
              </a:rPr>
              <a:t>	</a:t>
            </a:r>
            <a:r>
              <a:rPr lang="en-US" sz="1800" dirty="0" err="1">
                <a:solidFill>
                  <a:schemeClr val="dk1"/>
                </a:solidFill>
                <a:latin typeface="Calibri" panose="020F0502020204030204"/>
                <a:ea typeface="Calibri" panose="020F0502020204030204"/>
                <a:cs typeface="Calibri" panose="020F0502020204030204"/>
                <a:sym typeface="Calibri" panose="020F0502020204030204"/>
              </a:rPr>
              <a:t>Rudrani</a:t>
            </a:r>
            <a:r>
              <a:rPr lang="en-US" sz="1800" dirty="0">
                <a:solidFill>
                  <a:schemeClr val="dk1"/>
                </a:solidFill>
                <a:latin typeface="Calibri" panose="020F0502020204030204"/>
                <a:ea typeface="Calibri" panose="020F0502020204030204"/>
                <a:cs typeface="Calibri" panose="020F0502020204030204"/>
                <a:sym typeface="Calibri" panose="020F0502020204030204"/>
              </a:rPr>
              <a:t> </a:t>
            </a:r>
            <a:r>
              <a:rPr lang="en-US" sz="1800" dirty="0" err="1">
                <a:solidFill>
                  <a:schemeClr val="dk1"/>
                </a:solidFill>
                <a:latin typeface="Calibri" panose="020F0502020204030204"/>
                <a:ea typeface="Calibri" panose="020F0502020204030204"/>
                <a:cs typeface="Calibri" panose="020F0502020204030204"/>
                <a:sym typeface="Calibri" panose="020F0502020204030204"/>
              </a:rPr>
              <a:t>mondal</a:t>
            </a:r>
            <a:r>
              <a:rPr lang="en-US" sz="1800" dirty="0">
                <a:solidFill>
                  <a:schemeClr val="dk1"/>
                </a:solidFill>
                <a:latin typeface="Calibri" panose="020F0502020204030204"/>
                <a:ea typeface="Calibri" panose="020F0502020204030204"/>
                <a:cs typeface="Calibri" panose="020F0502020204030204"/>
                <a:sym typeface="Calibri" panose="020F0502020204030204"/>
              </a:rPr>
              <a:t>(No work experience)</a:t>
            </a:r>
          </a:p>
          <a:p>
            <a:pPr marR="0" lvl="0" algn="l" rtl="0">
              <a:spcBef>
                <a:spcPts val="0"/>
              </a:spcBef>
              <a:spcAft>
                <a:spcPts val="0"/>
              </a:spcAft>
              <a:buClr>
                <a:schemeClr val="dk1"/>
              </a:buClr>
              <a:buSzPts val="1800"/>
            </a:pPr>
            <a:r>
              <a:rPr lang="en-US"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What do we like about </a:t>
            </a:r>
            <a:r>
              <a:rPr lang="en-US" sz="1800" b="0" i="0" u="none" strike="noStrike" cap="none" dirty="0" err="1">
                <a:solidFill>
                  <a:schemeClr val="dk1"/>
                </a:solidFill>
                <a:latin typeface="Calibri" panose="020F0502020204030204"/>
                <a:ea typeface="Calibri" panose="020F0502020204030204"/>
                <a:cs typeface="Calibri" panose="020F0502020204030204"/>
                <a:sym typeface="Calibri" panose="020F0502020204030204"/>
              </a:rPr>
              <a:t>Innomatics</a:t>
            </a:r>
            <a:r>
              <a:rPr lang="en-US"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rPr>
              <a:t> Research lab</a:t>
            </a:r>
            <a:endParaRPr sz="18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0" algn="l" rtl="0">
              <a:spcBef>
                <a:spcPts val="0"/>
              </a:spcBef>
              <a:spcAft>
                <a:spcPts val="0"/>
              </a:spcAft>
              <a:buNone/>
            </a:pPr>
            <a:r>
              <a:rPr lang="en-US" sz="1800" dirty="0" err="1">
                <a:solidFill>
                  <a:schemeClr val="dk1"/>
                </a:solidFill>
                <a:latin typeface="Calibri" panose="020F0502020204030204"/>
                <a:ea typeface="Calibri" panose="020F0502020204030204"/>
                <a:cs typeface="Calibri" panose="020F0502020204030204"/>
                <a:sym typeface="Calibri" panose="020F0502020204030204"/>
              </a:rPr>
              <a:t>Innomatics</a:t>
            </a:r>
            <a:r>
              <a:rPr lang="en-US" sz="1800" dirty="0">
                <a:solidFill>
                  <a:schemeClr val="dk1"/>
                </a:solidFill>
                <a:latin typeface="Calibri" panose="020F0502020204030204"/>
                <a:ea typeface="Calibri" panose="020F0502020204030204"/>
                <a:cs typeface="Calibri" panose="020F0502020204030204"/>
                <a:sym typeface="Calibri" panose="020F0502020204030204"/>
              </a:rPr>
              <a:t> Research lab is very well established and is very interactive .</a:t>
            </a:r>
            <a:endParaRPr sz="1800" dirty="0">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0" algn="l" rtl="0">
              <a:spcBef>
                <a:spcPts val="0"/>
              </a:spcBef>
              <a:spcAft>
                <a:spcPts val="0"/>
              </a:spcAft>
              <a:buNone/>
            </a:pPr>
            <a:r>
              <a:rPr lang="en-US" sz="1800" dirty="0">
                <a:solidFill>
                  <a:schemeClr val="dk1"/>
                </a:solidFill>
                <a:latin typeface="Calibri" panose="020F0502020204030204"/>
                <a:ea typeface="Calibri" panose="020F0502020204030204"/>
                <a:cs typeface="Calibri" panose="020F0502020204030204"/>
                <a:sym typeface="Calibri" panose="020F0502020204030204"/>
              </a:rPr>
              <a:t>The mentors, here, are very supportive and encouraging . The knowledge gained here during this internship is vast and is helping us understand the need to evolve with good ideas shaping our future. </a:t>
            </a:r>
            <a:endParaRPr sz="1800" dirty="0">
              <a:solidFill>
                <a:schemeClr val="dk1"/>
              </a:solidFill>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r>
              <a:rPr lang="en-US" sz="1800" dirty="0">
                <a:solidFill>
                  <a:schemeClr val="dk1"/>
                </a:solidFill>
                <a:latin typeface="Calibri" panose="020F0502020204030204"/>
                <a:ea typeface="Calibri" panose="020F0502020204030204"/>
                <a:cs typeface="Calibri" panose="020F0502020204030204"/>
                <a:sym typeface="Calibri" panose="020F0502020204030204"/>
              </a:rPr>
              <a:t>we, heartily thank </a:t>
            </a:r>
            <a:r>
              <a:rPr lang="en-US" sz="1800" dirty="0" err="1">
                <a:solidFill>
                  <a:schemeClr val="dk1"/>
                </a:solidFill>
                <a:latin typeface="Calibri" panose="020F0502020204030204"/>
                <a:ea typeface="Calibri" panose="020F0502020204030204"/>
                <a:cs typeface="Calibri" panose="020F0502020204030204"/>
                <a:sym typeface="Calibri" panose="020F0502020204030204"/>
              </a:rPr>
              <a:t>Innomatics</a:t>
            </a:r>
            <a:r>
              <a:rPr lang="en-US" sz="1800" dirty="0">
                <a:solidFill>
                  <a:schemeClr val="dk1"/>
                </a:solidFill>
                <a:latin typeface="Calibri" panose="020F0502020204030204"/>
                <a:ea typeface="Calibri" panose="020F0502020204030204"/>
                <a:cs typeface="Calibri" panose="020F0502020204030204"/>
                <a:sym typeface="Calibri" panose="020F0502020204030204"/>
              </a:rPr>
              <a:t> Research labs for providing us with this opportunity.</a:t>
            </a:r>
            <a:endParaRPr sz="1800" dirty="0">
              <a:solidFill>
                <a:schemeClr val="dk1"/>
              </a:solidFill>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r>
              <a:rPr lang="en-US" sz="1800" dirty="0">
                <a:solidFill>
                  <a:schemeClr val="dk1"/>
                </a:solidFill>
                <a:latin typeface="Calibri" panose="020F0502020204030204"/>
                <a:ea typeface="Calibri" panose="020F0502020204030204"/>
                <a:cs typeface="Calibri" panose="020F0502020204030204"/>
                <a:sym typeface="Calibri" panose="020F0502020204030204"/>
              </a:rPr>
              <a:t>we thank the mentors for helping us all the time.</a:t>
            </a:r>
            <a:endParaRPr sz="1800" dirty="0">
              <a:solidFill>
                <a:schemeClr val="dk1"/>
              </a:solidFill>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Clr>
                <a:schemeClr val="dk1"/>
              </a:buClr>
              <a:buSzPts val="1100"/>
              <a:buFont typeface="Arial" panose="020B0604020202020204"/>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a:p>
            <a:pPr marL="457200" marR="0" lvl="0" indent="0" algn="l" rtl="0">
              <a:spcBef>
                <a:spcPts val="0"/>
              </a:spcBef>
              <a:spcAft>
                <a:spcPts val="0"/>
              </a:spcAft>
              <a:buNone/>
            </a:pPr>
            <a:endParaRPr sz="1800"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6" name="Google Shape;116;p3"/>
          <p:cNvSpPr txBox="1"/>
          <p:nvPr/>
        </p:nvSpPr>
        <p:spPr>
          <a:xfrm>
            <a:off x="322804" y="78788"/>
            <a:ext cx="6099600" cy="4863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accent2"/>
              </a:buClr>
              <a:buSzPts val="3200"/>
              <a:buFont typeface="Lato Black" panose="020F0802020204030203"/>
              <a:buNone/>
            </a:pPr>
            <a:r>
              <a:rPr lang="en-US" sz="3200" b="0" i="0" u="none" strike="noStrike" cap="none">
                <a:solidFill>
                  <a:schemeClr val="accent2"/>
                </a:solidFill>
                <a:latin typeface="Lato Black" panose="020F0802020204030203"/>
                <a:ea typeface="Lato Black" panose="020F0802020204030203"/>
                <a:cs typeface="Lato Black" panose="020F0802020204030203"/>
                <a:sym typeface="Lato Black" panose="020F0802020204030203"/>
              </a:rPr>
              <a:t>About Team</a:t>
            </a:r>
            <a:endParaRPr sz="1800">
              <a:solidFill>
                <a:schemeClr val="accent2"/>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382506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8ACCB8-5842-4703-B748-804106C1B1F0}"/>
              </a:ext>
            </a:extLst>
          </p:cNvPr>
          <p:cNvSpPr txBox="1"/>
          <p:nvPr/>
        </p:nvSpPr>
        <p:spPr>
          <a:xfrm>
            <a:off x="3048000" y="375575"/>
            <a:ext cx="6096000" cy="701731"/>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
                <a:srgbClr val="000000"/>
              </a:buClr>
              <a:buSzPts val="1800"/>
              <a:buFont typeface="Arial"/>
              <a:buNone/>
              <a:tabLst/>
              <a:defRPr/>
            </a:pPr>
            <a:r>
              <a:rPr kumimoji="0" lang="en-US" sz="4400" b="1" i="0" u="sng" strike="noStrike" kern="0" cap="none" spc="0" normalizeH="0" baseline="0" noProof="0" dirty="0">
                <a:ln>
                  <a:noFill/>
                </a:ln>
                <a:solidFill>
                  <a:srgbClr val="000000"/>
                </a:solidFill>
                <a:effectLst/>
                <a:uLnTx/>
                <a:uFillTx/>
                <a:latin typeface="Calibri"/>
                <a:cs typeface="Calibri"/>
                <a:sym typeface="Calibri"/>
              </a:rPr>
              <a:t>Collaborative Filtering</a:t>
            </a:r>
          </a:p>
        </p:txBody>
      </p:sp>
      <p:pic>
        <p:nvPicPr>
          <p:cNvPr id="7" name="Picture 6">
            <a:extLst>
              <a:ext uri="{FF2B5EF4-FFF2-40B4-BE49-F238E27FC236}">
                <a16:creationId xmlns:a16="http://schemas.microsoft.com/office/drawing/2014/main" id="{C79F8E74-E1EC-4093-A340-2403796FA7C7}"/>
              </a:ext>
            </a:extLst>
          </p:cNvPr>
          <p:cNvPicPr>
            <a:picLocks noChangeAspect="1"/>
          </p:cNvPicPr>
          <p:nvPr/>
        </p:nvPicPr>
        <p:blipFill>
          <a:blip r:embed="rId2"/>
          <a:stretch>
            <a:fillRect/>
          </a:stretch>
        </p:blipFill>
        <p:spPr>
          <a:xfrm>
            <a:off x="764782" y="966840"/>
            <a:ext cx="7754769" cy="5891160"/>
          </a:xfrm>
          <a:prstGeom prst="rect">
            <a:avLst/>
          </a:prstGeom>
        </p:spPr>
      </p:pic>
      <p:sp>
        <p:nvSpPr>
          <p:cNvPr id="8" name="Right Brace 7">
            <a:extLst>
              <a:ext uri="{FF2B5EF4-FFF2-40B4-BE49-F238E27FC236}">
                <a16:creationId xmlns:a16="http://schemas.microsoft.com/office/drawing/2014/main" id="{B558FA9B-2832-4600-BF94-F8E2C65A5050}"/>
              </a:ext>
            </a:extLst>
          </p:cNvPr>
          <p:cNvSpPr/>
          <p:nvPr/>
        </p:nvSpPr>
        <p:spPr>
          <a:xfrm>
            <a:off x="6197600" y="1077306"/>
            <a:ext cx="731520" cy="186909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DEFD836C-0CA2-4ED9-8A5C-72C4AAEA65E8}"/>
              </a:ext>
            </a:extLst>
          </p:cNvPr>
          <p:cNvSpPr/>
          <p:nvPr/>
        </p:nvSpPr>
        <p:spPr>
          <a:xfrm>
            <a:off x="8270240" y="3180080"/>
            <a:ext cx="406400" cy="8229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DCF66245-FF1B-4CEE-8DBC-4AD582C51157}"/>
              </a:ext>
            </a:extLst>
          </p:cNvPr>
          <p:cNvSpPr/>
          <p:nvPr/>
        </p:nvSpPr>
        <p:spPr>
          <a:xfrm>
            <a:off x="8148320" y="4460240"/>
            <a:ext cx="670560" cy="10464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41FD310B-2D5C-4D79-94C2-8B6CC3E65551}"/>
              </a:ext>
            </a:extLst>
          </p:cNvPr>
          <p:cNvSpPr/>
          <p:nvPr/>
        </p:nvSpPr>
        <p:spPr>
          <a:xfrm>
            <a:off x="7081520" y="5891160"/>
            <a:ext cx="640080" cy="7017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0FD0FDE9-62F2-4914-93FC-81CE0BC2913E}"/>
              </a:ext>
            </a:extLst>
          </p:cNvPr>
          <p:cNvSpPr txBox="1"/>
          <p:nvPr/>
        </p:nvSpPr>
        <p:spPr>
          <a:xfrm>
            <a:off x="7081520" y="1858137"/>
            <a:ext cx="3159760" cy="307777"/>
          </a:xfrm>
          <a:prstGeom prst="rect">
            <a:avLst/>
          </a:prstGeom>
          <a:noFill/>
        </p:spPr>
        <p:txBody>
          <a:bodyPr wrap="square" rtlCol="0">
            <a:spAutoFit/>
          </a:bodyPr>
          <a:lstStyle/>
          <a:p>
            <a:r>
              <a:rPr lang="en-US" dirty="0"/>
              <a:t>CREATE CLASS AND MEMBERS</a:t>
            </a:r>
          </a:p>
        </p:txBody>
      </p:sp>
      <p:sp>
        <p:nvSpPr>
          <p:cNvPr id="13" name="TextBox 12">
            <a:extLst>
              <a:ext uri="{FF2B5EF4-FFF2-40B4-BE49-F238E27FC236}">
                <a16:creationId xmlns:a16="http://schemas.microsoft.com/office/drawing/2014/main" id="{C5022DD1-2DA2-4BF0-9D78-06106148B107}"/>
              </a:ext>
            </a:extLst>
          </p:cNvPr>
          <p:cNvSpPr txBox="1"/>
          <p:nvPr/>
        </p:nvSpPr>
        <p:spPr>
          <a:xfrm>
            <a:off x="8747760" y="3329950"/>
            <a:ext cx="3159760" cy="523220"/>
          </a:xfrm>
          <a:prstGeom prst="rect">
            <a:avLst/>
          </a:prstGeom>
          <a:noFill/>
        </p:spPr>
        <p:txBody>
          <a:bodyPr wrap="square" rtlCol="0">
            <a:spAutoFit/>
          </a:bodyPr>
          <a:lstStyle/>
          <a:p>
            <a:r>
              <a:rPr lang="en-US" dirty="0"/>
              <a:t>Get unique items (songs) corresponding to a given user</a:t>
            </a:r>
          </a:p>
        </p:txBody>
      </p:sp>
      <p:sp>
        <p:nvSpPr>
          <p:cNvPr id="14" name="TextBox 13">
            <a:extLst>
              <a:ext uri="{FF2B5EF4-FFF2-40B4-BE49-F238E27FC236}">
                <a16:creationId xmlns:a16="http://schemas.microsoft.com/office/drawing/2014/main" id="{70533E6C-CD0F-4C56-A8D7-ED2DF9EACCBD}"/>
              </a:ext>
            </a:extLst>
          </p:cNvPr>
          <p:cNvSpPr txBox="1"/>
          <p:nvPr/>
        </p:nvSpPr>
        <p:spPr>
          <a:xfrm>
            <a:off x="8910320" y="4721870"/>
            <a:ext cx="3159760" cy="523220"/>
          </a:xfrm>
          <a:prstGeom prst="rect">
            <a:avLst/>
          </a:prstGeom>
          <a:noFill/>
        </p:spPr>
        <p:txBody>
          <a:bodyPr wrap="square" rtlCol="0">
            <a:spAutoFit/>
          </a:bodyPr>
          <a:lstStyle/>
          <a:p>
            <a:r>
              <a:rPr lang="en-US" dirty="0"/>
              <a:t>Get unique users for a given item (song)</a:t>
            </a:r>
          </a:p>
        </p:txBody>
      </p:sp>
      <p:sp>
        <p:nvSpPr>
          <p:cNvPr id="16" name="TextBox 15">
            <a:extLst>
              <a:ext uri="{FF2B5EF4-FFF2-40B4-BE49-F238E27FC236}">
                <a16:creationId xmlns:a16="http://schemas.microsoft.com/office/drawing/2014/main" id="{D959D824-67CC-4C71-AFAB-F38FDD600E64}"/>
              </a:ext>
            </a:extLst>
          </p:cNvPr>
          <p:cNvSpPr txBox="1"/>
          <p:nvPr/>
        </p:nvSpPr>
        <p:spPr>
          <a:xfrm>
            <a:off x="7856892" y="5730009"/>
            <a:ext cx="1233095" cy="1169551"/>
          </a:xfrm>
          <a:prstGeom prst="rect">
            <a:avLst/>
          </a:prstGeom>
          <a:noFill/>
        </p:spPr>
        <p:txBody>
          <a:bodyPr wrap="square">
            <a:spAutoFit/>
          </a:bodyPr>
          <a:lstStyle/>
          <a:p>
            <a:r>
              <a:rPr lang="en-US" dirty="0"/>
              <a:t>Get unique items (songs) in the training data</a:t>
            </a:r>
          </a:p>
        </p:txBody>
      </p:sp>
    </p:spTree>
    <p:extLst>
      <p:ext uri="{BB962C8B-B14F-4D97-AF65-F5344CB8AC3E}">
        <p14:creationId xmlns:p14="http://schemas.microsoft.com/office/powerpoint/2010/main" val="405559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arn(inVertical)">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barn(inVertical)">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3" grpId="0"/>
      <p:bldP spid="14"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0A63C-411D-4A24-9B90-447E91C97405}"/>
              </a:ext>
            </a:extLst>
          </p:cNvPr>
          <p:cNvPicPr>
            <a:picLocks noChangeAspect="1"/>
          </p:cNvPicPr>
          <p:nvPr/>
        </p:nvPicPr>
        <p:blipFill>
          <a:blip r:embed="rId2"/>
          <a:stretch>
            <a:fillRect/>
          </a:stretch>
        </p:blipFill>
        <p:spPr>
          <a:xfrm>
            <a:off x="804036" y="0"/>
            <a:ext cx="7129528" cy="6858000"/>
          </a:xfrm>
          <a:prstGeom prst="rect">
            <a:avLst/>
          </a:prstGeom>
        </p:spPr>
      </p:pic>
    </p:spTree>
    <p:extLst>
      <p:ext uri="{BB962C8B-B14F-4D97-AF65-F5344CB8AC3E}">
        <p14:creationId xmlns:p14="http://schemas.microsoft.com/office/powerpoint/2010/main" val="2743903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DE9B79-393D-476D-8EA3-211E6A04652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43" b="99729" l="481" r="99840">
                        <a14:foregroundMark x1="85820" y1="98198" x2="86238" y2="98317"/>
                        <a14:foregroundMark x1="84932" y1="97945" x2="85404" y2="98080"/>
                        <a14:foregroundMark x1="6090" y1="35821" x2="1362" y2="24559"/>
                        <a14:foregroundMark x1="1362" y1="24559" x2="3446" y2="15061"/>
                        <a14:foregroundMark x1="3446" y1="15061" x2="3446" y2="14925"/>
                        <a14:foregroundMark x1="23558" y1="1900" x2="23558" y2="1900"/>
                        <a14:foregroundMark x1="32292" y1="543" x2="10577" y2="21438"/>
                        <a14:foregroundMark x1="481" y1="38806" x2="3526" y2="66757"/>
                        <a14:foregroundMark x1="88702" y1="33379" x2="91667" y2="24559"/>
                        <a14:foregroundMark x1="91667" y1="24559" x2="96875" y2="22252"/>
                        <a14:foregroundMark x1="96875" y1="22252" x2="90625" y2="48033"/>
                        <a14:foregroundMark x1="90625" y1="48033" x2="86378" y2="56174"/>
                        <a14:foregroundMark x1="82612" y1="86839" x2="87580" y2="88467"/>
                        <a14:foregroundMark x1="87580" y1="88467" x2="98157" y2="86974"/>
                        <a14:foregroundMark x1="98157" y1="86974" x2="99760" y2="86974"/>
                        <a14:foregroundMark x1="99679" y1="85889" x2="95913" y2="88331"/>
                        <a14:foregroundMark x1="95112" y1="88602" x2="99840" y2="88602"/>
                        <a14:foregroundMark x1="93029" y1="88602" x2="94952" y2="88060"/>
                        <a14:foregroundMark x1="34615" y1="76255" x2="34615" y2="76255"/>
                        <a14:foregroundMark x1="80128" y1="87110" x2="84375" y2="87381"/>
                        <a14:foregroundMark x1="79465" y1="87582" x2="80769" y2="86160"/>
                        <a14:foregroundMark x1="80769" y1="86160" x2="80769" y2="86160"/>
                        <a14:foregroundMark x1="80388" y1="87681" x2="84375" y2="87788"/>
                        <a14:foregroundMark x1="84375" y1="87788" x2="87179" y2="87517"/>
                        <a14:foregroundMark x1="71074" y1="88467" x2="75962" y2="87788"/>
                        <a14:foregroundMark x1="75962" y1="87788" x2="80849" y2="88738"/>
                        <a14:foregroundMark x1="80849" y1="88738" x2="82772" y2="88195"/>
                        <a14:backgroundMark x1="85591" y1="94976" x2="90946" y2="94030"/>
                        <a14:backgroundMark x1="90946" y1="94030" x2="87871" y2="95626"/>
                        <a14:backgroundMark x1="88360" y1="95765" x2="91506" y2="94301"/>
                        <a14:backgroundMark x1="91506" y1="94301" x2="98317" y2="98372"/>
                        <a14:backgroundMark x1="98317" y1="98372" x2="92213" y2="98567"/>
                        <a14:backgroundMark x1="83733" y1="94447" x2="93429" y2="92537"/>
                        <a14:backgroundMark x1="93429" y1="92537" x2="97676" y2="95251"/>
                        <a14:backgroundMark x1="97676" y1="95251" x2="92949" y2="99050"/>
                        <a14:backgroundMark x1="92949" y1="99050" x2="92056" y2="98941"/>
                        <a14:backgroundMark x1="85822" y1="95042" x2="89503" y2="93623"/>
                        <a14:backgroundMark x1="89503" y1="93623" x2="86112" y2="95125"/>
                        <a14:backgroundMark x1="86749" y1="95306" x2="93830" y2="91588"/>
                        <a14:backgroundMark x1="93830" y1="91588" x2="96875" y2="91995"/>
                        <a14:backgroundMark x1="95112" y1="93487" x2="92168" y2="96850"/>
                        <a14:backgroundMark x1="91911" y1="96777" x2="93897" y2="91523"/>
                        <a14:backgroundMark x1="94425" y1="91523" x2="95513" y2="96472"/>
                        <a14:backgroundMark x1="91266" y1="96336" x2="97035" y2="96336"/>
                        <a14:backgroundMark x1="74920" y1="92944" x2="71715" y2="94166"/>
                        <a14:backgroundMark x1="81651" y1="95794" x2="79025" y2="90586"/>
                        <a14:backgroundMark x1="80928" y1="91428" x2="83093" y2="92673"/>
                        <a14:backgroundMark x1="83093" y1="92673" x2="83093" y2="92944"/>
                        <a14:backgroundMark x1="74038" y1="93216" x2="84455" y2="94708"/>
                        <a14:backgroundMark x1="84455" y1="94708" x2="78045" y2="97015"/>
                        <a14:backgroundMark x1="78045" y1="97015" x2="72676" y2="95387"/>
                        <a14:backgroundMark x1="72676" y1="95387" x2="78205" y2="97558"/>
                        <a14:backgroundMark x1="78205" y1="97558" x2="83253" y2="97015"/>
                        <a14:backgroundMark x1="83253" y1="97015" x2="68510" y2="92402"/>
                        <a14:backgroundMark x1="68510" y1="92402" x2="72065" y2="91144"/>
                        <a14:backgroundMark x1="86058" y1="98779" x2="91827" y2="99322"/>
                        <a14:backgroundMark x1="85417" y1="99593" x2="84215" y2="98643"/>
                        <a14:backgroundMark x1="85337" y1="98372" x2="86378" y2="95794"/>
                      </a14:backgroundRemoval>
                    </a14:imgEffect>
                  </a14:imgLayer>
                </a14:imgProps>
              </a:ext>
            </a:extLst>
          </a:blip>
          <a:stretch>
            <a:fillRect/>
          </a:stretch>
        </p:blipFill>
        <p:spPr>
          <a:xfrm>
            <a:off x="289498" y="0"/>
            <a:ext cx="11613004" cy="6858000"/>
          </a:xfrm>
          <a:prstGeom prst="rect">
            <a:avLst/>
          </a:prstGeom>
        </p:spPr>
      </p:pic>
    </p:spTree>
    <p:extLst>
      <p:ext uri="{BB962C8B-B14F-4D97-AF65-F5344CB8AC3E}">
        <p14:creationId xmlns:p14="http://schemas.microsoft.com/office/powerpoint/2010/main" val="844542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2ED228-07C6-4D3A-8B1A-0E157C92DC5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017" b="96953" l="1958" r="99608">
                        <a14:foregroundMark x1="25842" y1="79917" x2="22631" y2="54986"/>
                        <a14:foregroundMark x1="22631" y1="54986" x2="62960" y2="13019"/>
                        <a14:foregroundMark x1="62960" y1="13019" x2="96554" y2="45845"/>
                        <a14:foregroundMark x1="96554" y1="45845" x2="77525" y2="75485"/>
                        <a14:foregroundMark x1="77525" y1="75485" x2="19264" y2="82271"/>
                        <a14:foregroundMark x1="19264" y1="82271" x2="9475" y2="73823"/>
                        <a14:foregroundMark x1="2114" y1="68975" x2="940" y2="12465"/>
                        <a14:foregroundMark x1="940" y1="12465" x2="4699" y2="6233"/>
                        <a14:foregroundMark x1="4699" y1="6233" x2="11746" y2="1662"/>
                        <a14:foregroundMark x1="11746" y1="1662" x2="35395" y2="554"/>
                        <a14:foregroundMark x1="35395" y1="554" x2="86218" y2="2355"/>
                        <a14:foregroundMark x1="86218" y1="2355" x2="98590" y2="36288"/>
                        <a14:foregroundMark x1="98590" y1="36288" x2="97181" y2="46814"/>
                        <a14:foregroundMark x1="1958" y1="50554" x2="35865" y2="4155"/>
                        <a14:foregroundMark x1="6500" y1="92244" x2="44479" y2="94044"/>
                        <a14:foregroundMark x1="44479" y1="94044" x2="52153" y2="93767"/>
                        <a14:foregroundMark x1="52153" y1="93767" x2="52153" y2="93767"/>
                        <a14:foregroundMark x1="5168" y1="96676" x2="27251" y2="98338"/>
                        <a14:foregroundMark x1="27251" y1="98338" x2="39937" y2="96953"/>
                        <a14:foregroundMark x1="39937" y1="96953" x2="42130" y2="96953"/>
                        <a14:foregroundMark x1="70008" y1="89058" x2="99608" y2="90305"/>
                        <a14:foregroundMark x1="69068" y1="92382" x2="73532" y2="90028"/>
                        <a14:foregroundMark x1="73532" y1="90028" x2="83007" y2="91274"/>
                        <a14:backgroundMark x1="82929" y1="96537" x2="70321" y2="94737"/>
                        <a14:backgroundMark x1="70321" y1="94737" x2="75489" y2="93369"/>
                        <a14:backgroundMark x1="97430" y1="93226" x2="97964" y2="99723"/>
                        <a14:backgroundMark x1="81519" y1="97784" x2="97416" y2="95983"/>
                      </a14:backgroundRemoval>
                    </a14:imgEffect>
                  </a14:imgLayer>
                </a14:imgProps>
              </a:ext>
            </a:extLst>
          </a:blip>
          <a:stretch>
            <a:fillRect/>
          </a:stretch>
        </p:blipFill>
        <p:spPr>
          <a:xfrm>
            <a:off x="31134" y="0"/>
            <a:ext cx="12129731" cy="6858000"/>
          </a:xfrm>
          <a:prstGeom prst="rect">
            <a:avLst/>
          </a:prstGeom>
        </p:spPr>
      </p:pic>
    </p:spTree>
    <p:extLst>
      <p:ext uri="{BB962C8B-B14F-4D97-AF65-F5344CB8AC3E}">
        <p14:creationId xmlns:p14="http://schemas.microsoft.com/office/powerpoint/2010/main" val="3621304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B4EEB9-4D12-47B5-9D02-B9954AB182B0}"/>
              </a:ext>
            </a:extLst>
          </p:cNvPr>
          <p:cNvPicPr>
            <a:picLocks noChangeAspect="1"/>
          </p:cNvPicPr>
          <p:nvPr/>
        </p:nvPicPr>
        <p:blipFill>
          <a:blip r:embed="rId2"/>
          <a:stretch>
            <a:fillRect/>
          </a:stretch>
        </p:blipFill>
        <p:spPr>
          <a:xfrm>
            <a:off x="904150" y="507955"/>
            <a:ext cx="10383699" cy="5191850"/>
          </a:xfrm>
          <a:prstGeom prst="rect">
            <a:avLst/>
          </a:prstGeom>
        </p:spPr>
      </p:pic>
    </p:spTree>
    <p:extLst>
      <p:ext uri="{BB962C8B-B14F-4D97-AF65-F5344CB8AC3E}">
        <p14:creationId xmlns:p14="http://schemas.microsoft.com/office/powerpoint/2010/main" val="3405255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EFDED4-693C-463C-9E94-4A16A65ACCE9}"/>
              </a:ext>
            </a:extLst>
          </p:cNvPr>
          <p:cNvPicPr>
            <a:picLocks noChangeAspect="1"/>
          </p:cNvPicPr>
          <p:nvPr/>
        </p:nvPicPr>
        <p:blipFill>
          <a:blip r:embed="rId2"/>
          <a:stretch>
            <a:fillRect/>
          </a:stretch>
        </p:blipFill>
        <p:spPr>
          <a:xfrm>
            <a:off x="2072640" y="0"/>
            <a:ext cx="7132320" cy="2850073"/>
          </a:xfrm>
          <a:prstGeom prst="rect">
            <a:avLst/>
          </a:prstGeom>
        </p:spPr>
      </p:pic>
      <p:pic>
        <p:nvPicPr>
          <p:cNvPr id="5" name="Picture 4">
            <a:extLst>
              <a:ext uri="{FF2B5EF4-FFF2-40B4-BE49-F238E27FC236}">
                <a16:creationId xmlns:a16="http://schemas.microsoft.com/office/drawing/2014/main" id="{5B168481-33AE-4F14-9B09-FF3F37651E6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98" b="99006" l="3207" r="97975">
                        <a14:foregroundMark x1="11561" y1="48111" x2="32911" y2="39165"/>
                        <a14:foregroundMark x1="32911" y1="39165" x2="83291" y2="42346"/>
                        <a14:foregroundMark x1="7004" y1="86879" x2="5316" y2="62227"/>
                        <a14:foregroundMark x1="5316" y1="62227" x2="9620" y2="15308"/>
                        <a14:foregroundMark x1="9620" y1="15308" x2="59409" y2="6958"/>
                        <a14:foregroundMark x1="59409" y1="6958" x2="88776" y2="12127"/>
                        <a14:foregroundMark x1="88776" y1="12127" x2="93333" y2="28429"/>
                        <a14:foregroundMark x1="93333" y1="28429" x2="90380" y2="51093"/>
                        <a14:foregroundMark x1="90380" y1="51093" x2="90380" y2="51292"/>
                        <a14:foregroundMark x1="11899" y1="69781" x2="6329" y2="38370"/>
                        <a14:foregroundMark x1="6329" y1="38370" x2="13586" y2="25249"/>
                        <a14:foregroundMark x1="13586" y1="25249" x2="47426" y2="73559"/>
                        <a14:foregroundMark x1="47426" y1="73559" x2="66329" y2="69583"/>
                        <a14:foregroundMark x1="66329" y1="69583" x2="18987" y2="18091"/>
                        <a14:foregroundMark x1="18987" y1="18091" x2="18819" y2="18091"/>
                        <a14:foregroundMark x1="2616" y1="41551" x2="3207" y2="4573"/>
                        <a14:foregroundMark x1="3207" y1="4573" x2="3207" y2="4573"/>
                        <a14:foregroundMark x1="3713" y1="83300" x2="8186" y2="93837"/>
                        <a14:foregroundMark x1="8186" y1="93837" x2="11224" y2="95030"/>
                        <a14:foregroundMark x1="91983" y1="43539" x2="96034" y2="40358"/>
                        <a14:foregroundMark x1="40928" y1="4771" x2="37384" y2="994"/>
                        <a14:foregroundMark x1="96118" y1="23658" x2="98143" y2="35189"/>
                        <a14:foregroundMark x1="98143" y1="35189" x2="98143" y2="35189"/>
                        <a14:foregroundMark x1="88692" y1="75944" x2="88270" y2="98807"/>
                        <a14:foregroundMark x1="89451" y1="87078" x2="89030" y2="99006"/>
                        <a14:foregroundMark x1="89030" y1="99006" x2="89030" y2="99006"/>
                        <a14:backgroundMark x1="93671" y1="92247" x2="96118" y2="92247"/>
                        <a14:backgroundMark x1="97300" y1="87873" x2="92236" y2="91451"/>
                        <a14:backgroundMark x1="92236" y1="91451" x2="91368" y2="93957"/>
                        <a14:backgroundMark x1="90751" y1="81166" x2="95865" y2="80318"/>
                        <a14:backgroundMark x1="95865" y1="80318" x2="98565" y2="80318"/>
                        <a14:backgroundMark x1="89797" y1="98963" x2="89789" y2="99602"/>
                        <a14:backgroundMark x1="90127" y1="73559" x2="90094" y2="76088"/>
                      </a14:backgroundRemoval>
                    </a14:imgEffect>
                  </a14:imgLayer>
                </a14:imgProps>
              </a:ext>
            </a:extLst>
          </a:blip>
          <a:stretch>
            <a:fillRect/>
          </a:stretch>
        </p:blipFill>
        <p:spPr>
          <a:xfrm>
            <a:off x="75729" y="2763437"/>
            <a:ext cx="9891231" cy="4198557"/>
          </a:xfrm>
          <a:prstGeom prst="rect">
            <a:avLst/>
          </a:prstGeom>
        </p:spPr>
      </p:pic>
    </p:spTree>
    <p:extLst>
      <p:ext uri="{BB962C8B-B14F-4D97-AF65-F5344CB8AC3E}">
        <p14:creationId xmlns:p14="http://schemas.microsoft.com/office/powerpoint/2010/main" val="2779249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b="1" u="sng" dirty="0"/>
              <a:t> Content Based Filtering</a:t>
            </a:r>
          </a:p>
        </p:txBody>
      </p:sp>
      <p:sp>
        <p:nvSpPr>
          <p:cNvPr id="3" name="Text Placeholder 2"/>
          <p:cNvSpPr>
            <a:spLocks noGrp="1"/>
          </p:cNvSpPr>
          <p:nvPr>
            <p:ph type="body" idx="1"/>
          </p:nvPr>
        </p:nvSpPr>
        <p:spPr/>
        <p:txBody>
          <a:bodyPr/>
          <a:lstStyle/>
          <a:p>
            <a:r>
              <a:rPr lang="en-GB" sz="2400" dirty="0"/>
              <a:t>Content-based systems make recommendations based on the user’s purchase or consumption history and generally become more accurate the more actions (inputs) the user takes.</a:t>
            </a:r>
          </a:p>
          <a:p>
            <a:endParaRPr lang="en-GB" sz="2400" dirty="0"/>
          </a:p>
          <a:p>
            <a:r>
              <a:rPr lang="en-GB" sz="2400" dirty="0"/>
              <a:t>First we have create another column in which we store </a:t>
            </a:r>
          </a:p>
          <a:p>
            <a:pPr marL="114300" indent="0">
              <a:buNone/>
            </a:pPr>
            <a:r>
              <a:rPr lang="en-GB" sz="2400" dirty="0" err="1"/>
              <a:t>artist_name</a:t>
            </a:r>
            <a:r>
              <a:rPr lang="en-GB" sz="2400" dirty="0"/>
              <a:t>  + </a:t>
            </a:r>
            <a:r>
              <a:rPr lang="en-GB" sz="2400" dirty="0" err="1"/>
              <a:t>song_name</a:t>
            </a:r>
            <a:r>
              <a:rPr lang="en-GB" sz="2400" dirty="0"/>
              <a:t>  = </a:t>
            </a:r>
            <a:r>
              <a:rPr lang="en-GB" sz="2400" dirty="0" err="1"/>
              <a:t>song_feature</a:t>
            </a:r>
            <a:r>
              <a:rPr lang="en-GB" sz="2400" dirty="0"/>
              <a:t> . </a:t>
            </a:r>
          </a:p>
          <a:p>
            <a:pPr marL="114300" indent="0">
              <a:buNone/>
            </a:pP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1" y="4423802"/>
            <a:ext cx="7518972" cy="1681434"/>
          </a:xfrm>
          <a:prstGeom prst="rect">
            <a:avLst/>
          </a:prstGeom>
        </p:spPr>
      </p:pic>
    </p:spTree>
    <p:extLst>
      <p:ext uri="{BB962C8B-B14F-4D97-AF65-F5344CB8AC3E}">
        <p14:creationId xmlns:p14="http://schemas.microsoft.com/office/powerpoint/2010/main" val="1724527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582" y="937780"/>
            <a:ext cx="10515600" cy="1325563"/>
          </a:xfrm>
        </p:spPr>
        <p:txBody>
          <a:bodyPr>
            <a:normAutofit fontScale="90000"/>
          </a:bodyPr>
          <a:lstStyle/>
          <a:p>
            <a:r>
              <a:rPr lang="en-GB" sz="2700" dirty="0">
                <a:sym typeface="Wingdings" panose="05000000000000000000" pitchFamily="2" charset="2"/>
              </a:rPr>
              <a:t></a:t>
            </a:r>
            <a:r>
              <a:rPr lang="en-GB" sz="2700" dirty="0"/>
              <a:t>Importing all the required library .</a:t>
            </a:r>
            <a:br>
              <a:rPr lang="en-GB" sz="2700" dirty="0"/>
            </a:br>
            <a:r>
              <a:rPr lang="en-GB" sz="2700" dirty="0"/>
              <a:t> </a:t>
            </a:r>
            <a:r>
              <a:rPr lang="en-GB" sz="2700" dirty="0">
                <a:sym typeface="Wingdings" panose="05000000000000000000" pitchFamily="2" charset="2"/>
              </a:rPr>
              <a:t></a:t>
            </a:r>
            <a:r>
              <a:rPr lang="en-GB" sz="2700" dirty="0"/>
              <a:t>Check is there is null value exist</a:t>
            </a:r>
            <a:br>
              <a:rPr lang="en-GB" sz="2700" dirty="0"/>
            </a:br>
            <a:r>
              <a:rPr lang="en-GB" sz="2700" dirty="0"/>
              <a:t> in the dataset .</a:t>
            </a:r>
            <a:br>
              <a:rPr lang="en-GB" sz="2700" dirty="0"/>
            </a:br>
            <a:r>
              <a:rPr lang="en-GB" sz="2700" dirty="0">
                <a:sym typeface="Wingdings" panose="05000000000000000000" pitchFamily="2" charset="2"/>
              </a:rPr>
              <a:t></a:t>
            </a:r>
            <a:r>
              <a:rPr lang="en-GB" sz="2700" dirty="0"/>
              <a:t>Drop all rows in which null value </a:t>
            </a:r>
            <a:br>
              <a:rPr lang="en-GB" sz="2700" dirty="0"/>
            </a:br>
            <a:r>
              <a:rPr lang="en-GB" sz="2700" dirty="0"/>
              <a:t>exist .  </a:t>
            </a:r>
            <a:br>
              <a:rPr lang="en-GB" dirty="0"/>
            </a:br>
            <a:endParaRPr lang="en-GB" dirty="0"/>
          </a:p>
        </p:txBody>
      </p:sp>
      <p:sp>
        <p:nvSpPr>
          <p:cNvPr id="3" name="Text Placeholder 2"/>
          <p:cNvSpPr>
            <a:spLocks noGrp="1"/>
          </p:cNvSpPr>
          <p:nvPr>
            <p:ph type="body" idx="1"/>
          </p:nvPr>
        </p:nvSpPr>
        <p:spPr>
          <a:xfrm>
            <a:off x="6391563" y="3860799"/>
            <a:ext cx="4491181" cy="3655437"/>
          </a:xfrm>
        </p:spPr>
        <p:txBody>
          <a:bodyPr>
            <a:normAutofit/>
          </a:bodyPr>
          <a:lstStyle/>
          <a:p>
            <a:pPr marL="114300" indent="0">
              <a:buNone/>
            </a:pPr>
            <a:r>
              <a:rPr lang="en-GB" sz="2400" dirty="0">
                <a:sym typeface="Wingdings" panose="05000000000000000000" pitchFamily="2" charset="2"/>
              </a:rPr>
              <a:t> </a:t>
            </a:r>
            <a:r>
              <a:rPr lang="en-GB" sz="2400" dirty="0"/>
              <a:t>We had millions of data set so we have to take only 10000 rows.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091" y="234528"/>
            <a:ext cx="5867400" cy="262874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017" y="3299104"/>
            <a:ext cx="5200074" cy="3046278"/>
          </a:xfrm>
          <a:prstGeom prst="rect">
            <a:avLst/>
          </a:prstGeom>
        </p:spPr>
      </p:pic>
    </p:spTree>
    <p:extLst>
      <p:ext uri="{BB962C8B-B14F-4D97-AF65-F5344CB8AC3E}">
        <p14:creationId xmlns:p14="http://schemas.microsoft.com/office/powerpoint/2010/main" val="1176108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795982" cy="2535093"/>
          </a:xfrm>
        </p:spPr>
        <p:txBody>
          <a:bodyPr>
            <a:normAutofit/>
          </a:bodyPr>
          <a:lstStyle/>
          <a:p>
            <a:r>
              <a:rPr lang="en-GB" sz="2400" dirty="0">
                <a:sym typeface="Wingdings" panose="05000000000000000000" pitchFamily="2" charset="2"/>
              </a:rPr>
              <a:t> </a:t>
            </a:r>
            <a:r>
              <a:rPr lang="en-GB" sz="2400" dirty="0"/>
              <a:t>Here we use the count </a:t>
            </a:r>
            <a:r>
              <a:rPr lang="en-GB" sz="2400" dirty="0" err="1"/>
              <a:t>vectorizer</a:t>
            </a:r>
            <a:r>
              <a:rPr lang="en-GB" sz="2400" dirty="0"/>
              <a:t> function to fit the data of </a:t>
            </a:r>
            <a:r>
              <a:rPr lang="en-GB" sz="2400" dirty="0" err="1"/>
              <a:t>song_feature</a:t>
            </a:r>
            <a:r>
              <a:rPr lang="en-GB" sz="2400" dirty="0"/>
              <a:t> column into matrix form.</a:t>
            </a:r>
            <a:br>
              <a:rPr lang="en-GB" sz="2400" dirty="0"/>
            </a:br>
            <a:r>
              <a:rPr lang="en-GB" sz="2400" dirty="0">
                <a:sym typeface="Wingdings" panose="05000000000000000000" pitchFamily="2" charset="2"/>
              </a:rPr>
              <a:t> And use the cosine similarity function on count matrix .</a:t>
            </a:r>
            <a:endParaRPr lang="en-GB" sz="2400" dirty="0"/>
          </a:p>
        </p:txBody>
      </p:sp>
      <p:sp>
        <p:nvSpPr>
          <p:cNvPr id="3" name="Text Placeholder 2"/>
          <p:cNvSpPr>
            <a:spLocks noGrp="1"/>
          </p:cNvSpPr>
          <p:nvPr>
            <p:ph type="body" idx="1"/>
          </p:nvPr>
        </p:nvSpPr>
        <p:spPr>
          <a:xfrm>
            <a:off x="7185891" y="3084945"/>
            <a:ext cx="4167908" cy="3092018"/>
          </a:xfrm>
        </p:spPr>
        <p:txBody>
          <a:bodyPr>
            <a:normAutofit/>
          </a:bodyPr>
          <a:lstStyle/>
          <a:p>
            <a:pPr marL="114300" indent="0">
              <a:buNone/>
            </a:pPr>
            <a:r>
              <a:rPr lang="en-GB" sz="2400" dirty="0">
                <a:sym typeface="Wingdings" panose="05000000000000000000" pitchFamily="2" charset="2"/>
              </a:rPr>
              <a:t></a:t>
            </a:r>
            <a:r>
              <a:rPr lang="en-GB" sz="2400" dirty="0"/>
              <a:t>Now we define two function </a:t>
            </a:r>
            <a:r>
              <a:rPr lang="en-GB" sz="2400" dirty="0" err="1"/>
              <a:t>get_title_from_index</a:t>
            </a:r>
            <a:endParaRPr lang="en-GB" sz="2400" dirty="0"/>
          </a:p>
          <a:p>
            <a:pPr marL="114300" indent="0">
              <a:buNone/>
            </a:pPr>
            <a:r>
              <a:rPr lang="en-GB" sz="2400" dirty="0"/>
              <a:t>And </a:t>
            </a:r>
            <a:r>
              <a:rPr lang="en-GB" sz="2400" dirty="0" err="1"/>
              <a:t>get_index_from_title</a:t>
            </a:r>
            <a:endParaRPr lang="en-GB" sz="2400" dirty="0"/>
          </a:p>
          <a:p>
            <a:pPr marL="114300" indent="0">
              <a:buNone/>
            </a:pPr>
            <a:r>
              <a:rPr lang="en-GB" sz="2400" dirty="0">
                <a:sym typeface="Wingdings" panose="05000000000000000000" pitchFamily="2" charset="2"/>
              </a:rPr>
              <a:t></a:t>
            </a:r>
            <a:r>
              <a:rPr lang="en-GB" sz="2400" dirty="0"/>
              <a:t>After that we give the name of the song that user likes and list of similar song  is created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2507" y="282466"/>
            <a:ext cx="5950801" cy="244226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20" y="3210637"/>
            <a:ext cx="6446180" cy="2966326"/>
          </a:xfrm>
          <a:prstGeom prst="rect">
            <a:avLst/>
          </a:prstGeom>
        </p:spPr>
      </p:pic>
    </p:spTree>
    <p:extLst>
      <p:ext uri="{BB962C8B-B14F-4D97-AF65-F5344CB8AC3E}">
        <p14:creationId xmlns:p14="http://schemas.microsoft.com/office/powerpoint/2010/main" val="3902233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1964"/>
            <a:ext cx="4066309" cy="1274618"/>
          </a:xfrm>
        </p:spPr>
        <p:txBody>
          <a:bodyPr/>
          <a:lstStyle/>
          <a:p>
            <a:endParaRPr lang="en-GB" dirty="0"/>
          </a:p>
        </p:txBody>
      </p:sp>
      <p:sp>
        <p:nvSpPr>
          <p:cNvPr id="3" name="Text Placeholder 2"/>
          <p:cNvSpPr>
            <a:spLocks noGrp="1"/>
          </p:cNvSpPr>
          <p:nvPr>
            <p:ph type="body" idx="1"/>
          </p:nvPr>
        </p:nvSpPr>
        <p:spPr>
          <a:xfrm>
            <a:off x="6973454" y="3158835"/>
            <a:ext cx="4380345" cy="3018127"/>
          </a:xfrm>
        </p:spPr>
        <p:txBody>
          <a:bodyPr/>
          <a:lstStyle/>
          <a:p>
            <a:r>
              <a:rPr lang="en-GB" dirty="0"/>
              <a:t>Here we use the for loop until we find the similar song to </a:t>
            </a:r>
            <a:r>
              <a:rPr lang="en-GB" dirty="0" err="1"/>
              <a:t>song_user_likes</a:t>
            </a:r>
            <a:r>
              <a:rPr lang="en-GB"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967" y="365125"/>
            <a:ext cx="10420538" cy="196244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67" y="3020291"/>
            <a:ext cx="5502338" cy="3046070"/>
          </a:xfrm>
          <a:prstGeom prst="rect">
            <a:avLst/>
          </a:prstGeom>
        </p:spPr>
      </p:pic>
    </p:spTree>
    <p:extLst>
      <p:ext uri="{BB962C8B-B14F-4D97-AF65-F5344CB8AC3E}">
        <p14:creationId xmlns:p14="http://schemas.microsoft.com/office/powerpoint/2010/main" val="2265447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1BB7012-8325-40D9-A7D1-73929832E043}"/>
              </a:ext>
            </a:extLst>
          </p:cNvPr>
          <p:cNvSpPr txBox="1"/>
          <p:nvPr/>
        </p:nvSpPr>
        <p:spPr>
          <a:xfrm>
            <a:off x="1361440" y="1538665"/>
            <a:ext cx="9469120" cy="2995692"/>
          </a:xfrm>
          <a:prstGeom prst="rect">
            <a:avLst/>
          </a:prstGeom>
          <a:noFill/>
        </p:spPr>
        <p:txBody>
          <a:bodyPr wrap="square">
            <a:spAutoFit/>
          </a:bodyPr>
          <a:lstStyle/>
          <a:p>
            <a:pPr marL="0" lvl="0" indent="0" algn="l" rtl="0">
              <a:lnSpc>
                <a:spcPct val="100000"/>
              </a:lnSpc>
              <a:spcBef>
                <a:spcPts val="0"/>
              </a:spcBef>
              <a:spcAft>
                <a:spcPts val="0"/>
              </a:spcAft>
              <a:buNone/>
            </a:pPr>
            <a:endParaRPr lang="en-US" sz="1400" dirty="0"/>
          </a:p>
          <a:p>
            <a:pPr marL="0" lvl="0" indent="0" algn="l" rtl="0">
              <a:lnSpc>
                <a:spcPct val="100000"/>
              </a:lnSpc>
              <a:spcBef>
                <a:spcPts val="0"/>
              </a:spcBef>
              <a:spcAft>
                <a:spcPts val="0"/>
              </a:spcAft>
              <a:buNone/>
            </a:pPr>
            <a:r>
              <a:rPr lang="en-US" sz="3200" b="1" dirty="0">
                <a:latin typeface="Maven Pro"/>
                <a:ea typeface="Maven Pro"/>
                <a:cs typeface="Maven Pro"/>
                <a:sym typeface="Maven Pro"/>
              </a:rPr>
              <a:t>What are Recommendations?</a:t>
            </a:r>
            <a:endParaRPr lang="en-US" sz="1400" dirty="0"/>
          </a:p>
          <a:p>
            <a:pPr marL="0" lvl="0" indent="0" algn="l" rtl="0">
              <a:lnSpc>
                <a:spcPct val="100000"/>
              </a:lnSpc>
              <a:spcBef>
                <a:spcPts val="0"/>
              </a:spcBef>
              <a:spcAft>
                <a:spcPts val="0"/>
              </a:spcAft>
              <a:buNone/>
            </a:pPr>
            <a:endParaRPr lang="en-US" sz="1400" dirty="0"/>
          </a:p>
          <a:p>
            <a:pPr marL="0" lvl="0" indent="0" algn="l" rtl="0">
              <a:lnSpc>
                <a:spcPct val="100000"/>
              </a:lnSpc>
              <a:spcBef>
                <a:spcPts val="0"/>
              </a:spcBef>
              <a:spcAft>
                <a:spcPts val="0"/>
              </a:spcAft>
              <a:buNone/>
            </a:pPr>
            <a:endParaRPr lang="en-US" sz="1400" dirty="0"/>
          </a:p>
          <a:p>
            <a:pPr marL="0" lvl="0" indent="0" algn="l" rtl="0">
              <a:lnSpc>
                <a:spcPct val="100000"/>
              </a:lnSpc>
              <a:spcBef>
                <a:spcPts val="0"/>
              </a:spcBef>
              <a:spcAft>
                <a:spcPts val="0"/>
              </a:spcAft>
              <a:buNone/>
            </a:pPr>
            <a:endParaRPr lang="en-US" sz="1400" dirty="0"/>
          </a:p>
          <a:p>
            <a:pPr marL="0" lvl="0" indent="0" algn="l" rtl="0">
              <a:lnSpc>
                <a:spcPct val="100000"/>
              </a:lnSpc>
              <a:spcBef>
                <a:spcPts val="0"/>
              </a:spcBef>
              <a:spcAft>
                <a:spcPts val="0"/>
              </a:spcAft>
              <a:buClr>
                <a:srgbClr val="000000"/>
              </a:buClr>
              <a:buSzPts val="1600"/>
              <a:buFont typeface="Arial"/>
              <a:buNone/>
            </a:pPr>
            <a:r>
              <a:rPr lang="en-US" sz="1400" dirty="0"/>
              <a:t>How does </a:t>
            </a:r>
            <a:r>
              <a:rPr lang="en-US" sz="1400" dirty="0" err="1"/>
              <a:t>youtube</a:t>
            </a:r>
            <a:r>
              <a:rPr lang="en-US" sz="1400" dirty="0"/>
              <a:t> know what video you might want to watch next? How does the google play store pick an app just for you? magic? No, in both cases, an ml</a:t>
            </a:r>
            <a:r>
              <a:rPr lang="en-US" sz="1400" dirty="0">
                <a:latin typeface="Nunito"/>
                <a:ea typeface="Nunito"/>
                <a:cs typeface="Nunito"/>
                <a:sym typeface="Nunito"/>
              </a:rPr>
              <a:t>-</a:t>
            </a:r>
            <a:r>
              <a:rPr lang="en-US" sz="1400" dirty="0"/>
              <a:t>based recommendation model determines how similar videos and apps are to other things you like and then serves up a recommendation. Two kinds of recommendations are commonly used:</a:t>
            </a:r>
            <a:endParaRPr lang="en-US" sz="1400" dirty="0">
              <a:latin typeface="Nunito"/>
              <a:ea typeface="Nunito"/>
              <a:cs typeface="Nunito"/>
              <a:sym typeface="Nunito"/>
            </a:endParaRPr>
          </a:p>
          <a:p>
            <a:pPr marL="342900" lvl="0" indent="-368300" algn="l" rtl="0">
              <a:lnSpc>
                <a:spcPct val="100000"/>
              </a:lnSpc>
              <a:spcBef>
                <a:spcPts val="1000"/>
              </a:spcBef>
              <a:spcAft>
                <a:spcPts val="0"/>
              </a:spcAft>
              <a:buSzPts val="2000"/>
              <a:buFont typeface="Nunito"/>
              <a:buChar char="⮚"/>
            </a:pPr>
            <a:r>
              <a:rPr lang="en-US" sz="1400" dirty="0"/>
              <a:t>Home page recommendations</a:t>
            </a:r>
            <a:endParaRPr lang="en-US" sz="1400" dirty="0">
              <a:latin typeface="Nunito"/>
              <a:ea typeface="Nunito"/>
              <a:cs typeface="Nunito"/>
              <a:sym typeface="Nunito"/>
            </a:endParaRPr>
          </a:p>
          <a:p>
            <a:pPr marL="342900" lvl="0" indent="-368300" algn="l" rtl="0">
              <a:lnSpc>
                <a:spcPct val="100000"/>
              </a:lnSpc>
              <a:spcBef>
                <a:spcPts val="1000"/>
              </a:spcBef>
              <a:spcAft>
                <a:spcPts val="0"/>
              </a:spcAft>
              <a:buSzPts val="2000"/>
              <a:buFont typeface="Nunito"/>
              <a:buChar char="⮚"/>
            </a:pPr>
            <a:r>
              <a:rPr lang="en-US" sz="1400" dirty="0"/>
              <a:t>Related item recommendations</a:t>
            </a:r>
            <a:endParaRPr lang="en-US" sz="1400" dirty="0">
              <a:latin typeface="Nunito"/>
              <a:ea typeface="Nunito"/>
              <a:cs typeface="Nunito"/>
              <a:sym typeface="Nunito"/>
            </a:endParaRPr>
          </a:p>
          <a:p>
            <a:pPr marL="0" lvl="0" indent="0" algn="l" rtl="0">
              <a:spcBef>
                <a:spcPts val="0"/>
              </a:spcBef>
              <a:spcAft>
                <a:spcPts val="1600"/>
              </a:spcAft>
              <a:buNone/>
            </a:pPr>
            <a:endParaRPr lang="en-US" dirty="0"/>
          </a:p>
        </p:txBody>
      </p:sp>
    </p:spTree>
    <p:extLst>
      <p:ext uri="{BB962C8B-B14F-4D97-AF65-F5344CB8AC3E}">
        <p14:creationId xmlns:p14="http://schemas.microsoft.com/office/powerpoint/2010/main" val="873637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C874F4-3EE2-42FC-AD64-5622A211512C}"/>
              </a:ext>
            </a:extLst>
          </p:cNvPr>
          <p:cNvSpPr txBox="1"/>
          <p:nvPr/>
        </p:nvSpPr>
        <p:spPr>
          <a:xfrm>
            <a:off x="3870960" y="132080"/>
            <a:ext cx="4450080" cy="707886"/>
          </a:xfrm>
          <a:prstGeom prst="rect">
            <a:avLst/>
          </a:prstGeom>
          <a:noFill/>
        </p:spPr>
        <p:txBody>
          <a:bodyPr wrap="square" rtlCol="0">
            <a:spAutoFit/>
          </a:bodyPr>
          <a:lstStyle/>
          <a:p>
            <a:r>
              <a:rPr lang="en-US" sz="4000" b="1" u="sng" dirty="0"/>
              <a:t>FUTURE SCOPE</a:t>
            </a:r>
          </a:p>
        </p:txBody>
      </p:sp>
      <p:sp>
        <p:nvSpPr>
          <p:cNvPr id="3" name="TextBox 2">
            <a:extLst>
              <a:ext uri="{FF2B5EF4-FFF2-40B4-BE49-F238E27FC236}">
                <a16:creationId xmlns:a16="http://schemas.microsoft.com/office/drawing/2014/main" id="{8995C017-9B12-4300-A3B6-49CFDF9B03C9}"/>
              </a:ext>
            </a:extLst>
          </p:cNvPr>
          <p:cNvSpPr txBox="1"/>
          <p:nvPr/>
        </p:nvSpPr>
        <p:spPr>
          <a:xfrm>
            <a:off x="1798320" y="1686560"/>
            <a:ext cx="8585200" cy="2677656"/>
          </a:xfrm>
          <a:prstGeom prst="rect">
            <a:avLst/>
          </a:prstGeom>
          <a:noFill/>
        </p:spPr>
        <p:txBody>
          <a:bodyPr wrap="square" rtlCol="0">
            <a:spAutoFit/>
          </a:bodyPr>
          <a:lstStyle/>
          <a:p>
            <a:r>
              <a:rPr lang="en-GB" sz="2400" dirty="0">
                <a:latin typeface="Calibri" panose="020F0502020204030204" pitchFamily="34" charset="0"/>
                <a:cs typeface="Calibri" panose="020F0502020204030204" pitchFamily="34" charset="0"/>
              </a:rPr>
              <a:t>In the future, we would like to try the following things:</a:t>
            </a:r>
          </a:p>
          <a:p>
            <a:r>
              <a:rPr lang="en-GB" sz="2400" dirty="0">
                <a:latin typeface="Calibri" panose="020F0502020204030204" pitchFamily="34" charset="0"/>
                <a:cs typeface="Calibri" panose="020F0502020204030204" pitchFamily="34" charset="0"/>
              </a:rPr>
              <a:t>1.Using audio signal (e.g. audio frequency) to recommend songs</a:t>
            </a:r>
          </a:p>
          <a:p>
            <a:r>
              <a:rPr lang="en-GB" sz="2400" dirty="0">
                <a:latin typeface="Calibri" panose="020F0502020204030204" pitchFamily="34" charset="0"/>
                <a:cs typeface="Calibri" panose="020F0502020204030204" pitchFamily="34" charset="0"/>
              </a:rPr>
              <a:t>2.Trying content based algorithm</a:t>
            </a:r>
          </a:p>
          <a:p>
            <a:r>
              <a:rPr lang="en-GB" sz="2400" dirty="0">
                <a:latin typeface="Calibri" panose="020F0502020204030204" pitchFamily="34" charset="0"/>
                <a:cs typeface="Calibri" panose="020F0502020204030204" pitchFamily="34" charset="0"/>
              </a:rPr>
              <a:t>3.Trying Convolutional Neural Network</a:t>
            </a:r>
          </a:p>
          <a:p>
            <a:r>
              <a:rPr lang="en-GB" sz="2400" dirty="0">
                <a:latin typeface="Calibri" panose="020F0502020204030204" pitchFamily="34" charset="0"/>
                <a:cs typeface="Calibri" panose="020F0502020204030204" pitchFamily="34" charset="0"/>
              </a:rPr>
              <a:t>4.Making the recommender system a real-time system</a:t>
            </a:r>
          </a:p>
          <a:p>
            <a:r>
              <a:rPr lang="en-GB" sz="2400" dirty="0">
                <a:latin typeface="Calibri" panose="020F0502020204030204" pitchFamily="34" charset="0"/>
                <a:cs typeface="Calibri" panose="020F0502020204030204" pitchFamily="34" charset="0"/>
              </a:rPr>
              <a:t>5.Trying clustering techniques to recommend music</a:t>
            </a:r>
            <a:endParaRPr lang="en-US" sz="2400" b="0" i="0" dirty="0">
              <a:solidFill>
                <a:srgbClr val="000000"/>
              </a:solidFill>
              <a:effectLst/>
              <a:latin typeface="Calibri" panose="020F0502020204030204" pitchFamily="34" charset="0"/>
              <a:cs typeface="Calibri" panose="020F0502020204030204" pitchFamily="34" charset="0"/>
            </a:endParaRPr>
          </a:p>
          <a:p>
            <a:endParaRPr lang="en-US" sz="2400" dirty="0"/>
          </a:p>
        </p:txBody>
      </p:sp>
      <p:sp>
        <p:nvSpPr>
          <p:cNvPr id="4" name="TextBox 3">
            <a:extLst>
              <a:ext uri="{FF2B5EF4-FFF2-40B4-BE49-F238E27FC236}">
                <a16:creationId xmlns:a16="http://schemas.microsoft.com/office/drawing/2014/main" id="{6A2A320F-4873-4A73-8CFB-D0657395D26F}"/>
              </a:ext>
            </a:extLst>
          </p:cNvPr>
          <p:cNvSpPr txBox="1"/>
          <p:nvPr/>
        </p:nvSpPr>
        <p:spPr>
          <a:xfrm>
            <a:off x="1188720" y="4135120"/>
            <a:ext cx="10312400" cy="1446550"/>
          </a:xfrm>
          <a:prstGeom prst="rect">
            <a:avLst/>
          </a:prstGeom>
          <a:noFill/>
        </p:spPr>
        <p:txBody>
          <a:bodyPr wrap="square" rtlCol="0">
            <a:spAutoFit/>
          </a:bodyPr>
          <a:lstStyle/>
          <a:p>
            <a:pPr algn="l"/>
            <a:r>
              <a:rPr lang="en-US" sz="1800" b="1" i="0" dirty="0">
                <a:solidFill>
                  <a:srgbClr val="000000"/>
                </a:solidFill>
                <a:effectLst/>
                <a:latin typeface="Calibri" panose="020F0502020204030204" pitchFamily="34" charset="0"/>
                <a:cs typeface="Calibri" panose="020F0502020204030204" pitchFamily="34" charset="0"/>
              </a:rPr>
              <a:t>By thinking about affective and social data, emotion based model and context based model generally improved the standard of exhortation.</a:t>
            </a:r>
          </a:p>
          <a:p>
            <a:pPr algn="l"/>
            <a:r>
              <a:rPr lang="en-US" sz="1800" b="1" i="0" dirty="0">
                <a:solidFill>
                  <a:srgbClr val="000000"/>
                </a:solidFill>
                <a:effectLst/>
                <a:latin typeface="Calibri" panose="020F0502020204030204" pitchFamily="34" charset="0"/>
                <a:cs typeface="Calibri" panose="020F0502020204030204" pitchFamily="34" charset="0"/>
              </a:rPr>
              <a:t>The approaches like collaborative filtering, content-based filtering, singular value decomposition (SVD) and factorization machines (FM) are also used. At last, the proposed system is hybridized by using SVD and FM.</a:t>
            </a:r>
          </a:p>
          <a:p>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8227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4"/>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85" name="Google Shape;185;p24"/>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US" sz="4400" b="0" i="0" u="none" strike="noStrike" cap="none" dirty="0">
                <a:solidFill>
                  <a:srgbClr val="C00000"/>
                </a:solidFill>
                <a:latin typeface="Libre Baskerville"/>
                <a:ea typeface="Libre Baskerville"/>
                <a:cs typeface="Libre Baskerville"/>
                <a:sym typeface="Libre Baskerville"/>
              </a:rPr>
              <a:t>THANK YOU</a:t>
            </a: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GB" b="1"/>
              <a:t>Recommendation Systems Overview</a:t>
            </a:r>
            <a:br>
              <a:rPr lang="en-GB" b="1"/>
            </a:br>
            <a:endParaRPr/>
          </a:p>
        </p:txBody>
      </p:sp>
      <p:sp>
        <p:nvSpPr>
          <p:cNvPr id="89" name="Google Shape;89;p17"/>
          <p:cNvSpPr txBox="1">
            <a:spLocks noGrp="1"/>
          </p:cNvSpPr>
          <p:nvPr>
            <p:ph type="body" idx="1"/>
          </p:nvPr>
        </p:nvSpPr>
        <p:spPr>
          <a:xfrm>
            <a:off x="1103300" y="1596875"/>
            <a:ext cx="10445400" cy="4651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600"/>
              <a:buNone/>
            </a:pPr>
            <a:r>
              <a:rPr lang="en-GB" sz="2000"/>
              <a:t>One common architecture for recommendation systems consists of the following components:</a:t>
            </a:r>
            <a:endParaRPr sz="2000"/>
          </a:p>
          <a:p>
            <a:pPr marL="342900" lvl="0" indent="-368300" algn="l" rtl="0">
              <a:spcBef>
                <a:spcPts val="1000"/>
              </a:spcBef>
              <a:spcAft>
                <a:spcPts val="0"/>
              </a:spcAft>
              <a:buSzPts val="2000"/>
              <a:buChar char="●"/>
            </a:pPr>
            <a:r>
              <a:rPr lang="en-GB" sz="2000"/>
              <a:t>candidate generation</a:t>
            </a:r>
            <a:endParaRPr sz="2000"/>
          </a:p>
          <a:p>
            <a:pPr marL="342900" lvl="0" indent="-368300" algn="l" rtl="0">
              <a:spcBef>
                <a:spcPts val="1000"/>
              </a:spcBef>
              <a:spcAft>
                <a:spcPts val="0"/>
              </a:spcAft>
              <a:buSzPts val="2000"/>
              <a:buChar char="●"/>
            </a:pPr>
            <a:r>
              <a:rPr lang="en-GB" sz="2000"/>
              <a:t>scoring</a:t>
            </a:r>
            <a:endParaRPr sz="2000"/>
          </a:p>
          <a:p>
            <a:pPr marL="342900" lvl="0" indent="-368300" algn="l" rtl="0">
              <a:spcBef>
                <a:spcPts val="1000"/>
              </a:spcBef>
              <a:spcAft>
                <a:spcPts val="0"/>
              </a:spcAft>
              <a:buSzPts val="2000"/>
              <a:buChar char="●"/>
            </a:pPr>
            <a:r>
              <a:rPr lang="en-GB" sz="2000"/>
              <a:t>re-ranking</a:t>
            </a:r>
            <a:endParaRPr sz="2000"/>
          </a:p>
          <a:p>
            <a:pPr marL="342900" lvl="0" indent="-241300" algn="l" rtl="0">
              <a:spcBef>
                <a:spcPts val="1000"/>
              </a:spcBef>
              <a:spcAft>
                <a:spcPts val="0"/>
              </a:spcAft>
              <a:buSzPts val="1600"/>
              <a:buNone/>
            </a:pPr>
            <a:endParaRPr/>
          </a:p>
          <a:p>
            <a:pPr marL="342900" lvl="0" indent="-241300" algn="l" rtl="0">
              <a:spcBef>
                <a:spcPts val="1000"/>
              </a:spcBef>
              <a:spcAft>
                <a:spcPts val="0"/>
              </a:spcAft>
              <a:buSzPts val="1600"/>
              <a:buNone/>
            </a:pPr>
            <a:endParaRPr/>
          </a:p>
        </p:txBody>
      </p:sp>
      <p:pic>
        <p:nvPicPr>
          <p:cNvPr id="90" name="Google Shape;90;p17"/>
          <p:cNvPicPr preferRelativeResize="0"/>
          <p:nvPr/>
        </p:nvPicPr>
        <p:blipFill rotWithShape="1">
          <a:blip r:embed="rId3">
            <a:alphaModFix/>
          </a:blip>
          <a:srcRect l="20740" t="34272" r="21426" b="20109"/>
          <a:stretch/>
        </p:blipFill>
        <p:spPr>
          <a:xfrm>
            <a:off x="2849107" y="4006640"/>
            <a:ext cx="5939698" cy="23088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GB" b="1" dirty="0"/>
              <a:t>Candidate Generation Overview</a:t>
            </a:r>
            <a:br>
              <a:rPr lang="en-GB" b="1" dirty="0"/>
            </a:br>
            <a:endParaRPr dirty="0"/>
          </a:p>
        </p:txBody>
      </p:sp>
      <p:sp>
        <p:nvSpPr>
          <p:cNvPr id="96" name="Google Shape;96;p18"/>
          <p:cNvSpPr txBox="1">
            <a:spLocks noGrp="1"/>
          </p:cNvSpPr>
          <p:nvPr>
            <p:ph type="body" idx="1"/>
          </p:nvPr>
        </p:nvSpPr>
        <p:spPr>
          <a:xfrm>
            <a:off x="1103300" y="1340225"/>
            <a:ext cx="10203000" cy="4908300"/>
          </a:xfrm>
          <a:prstGeom prst="rect">
            <a:avLst/>
          </a:prstGeom>
          <a:noFill/>
          <a:ln>
            <a:noFill/>
          </a:ln>
        </p:spPr>
        <p:txBody>
          <a:bodyPr spcFirstLastPara="1" wrap="square" lIns="91425" tIns="45700" rIns="91425" bIns="45700" anchor="t" anchorCtr="0">
            <a:normAutofit/>
          </a:bodyPr>
          <a:lstStyle/>
          <a:p>
            <a:pPr marL="342900" lvl="0" indent="0" algn="l" rtl="0">
              <a:spcBef>
                <a:spcPts val="0"/>
              </a:spcBef>
              <a:spcAft>
                <a:spcPts val="0"/>
              </a:spcAft>
              <a:buNone/>
            </a:pPr>
            <a:r>
              <a:rPr lang="en-GB" sz="2000"/>
              <a:t>Candidate generation is the first stage of recommendation. Given a query, the system generates a set of relevant candidates. The following table shows two common candidate generation approaches:</a:t>
            </a:r>
            <a:endParaRPr sz="2000"/>
          </a:p>
          <a:p>
            <a:pPr marL="342900" lvl="0" indent="-241300" algn="l" rtl="0">
              <a:spcBef>
                <a:spcPts val="1000"/>
              </a:spcBef>
              <a:spcAft>
                <a:spcPts val="0"/>
              </a:spcAft>
              <a:buSzPts val="1600"/>
              <a:buNone/>
            </a:pPr>
            <a:endParaRPr sz="2000"/>
          </a:p>
        </p:txBody>
      </p:sp>
      <p:pic>
        <p:nvPicPr>
          <p:cNvPr id="97" name="Google Shape;97;p18"/>
          <p:cNvPicPr preferRelativeResize="0"/>
          <p:nvPr/>
        </p:nvPicPr>
        <p:blipFill rotWithShape="1">
          <a:blip r:embed="rId3">
            <a:alphaModFix/>
          </a:blip>
          <a:srcRect l="21538" t="47507" r="22889" b="32401"/>
          <a:stretch/>
        </p:blipFill>
        <p:spPr>
          <a:xfrm>
            <a:off x="1611125" y="2968000"/>
            <a:ext cx="9404726" cy="2689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2400" y="685800"/>
            <a:ext cx="3853366" cy="82994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Content Based Recommendations</a:t>
            </a:r>
          </a:p>
        </p:txBody>
      </p:sp>
      <p:pic>
        <p:nvPicPr>
          <p:cNvPr id="3" name="Picture 2" descr="content-based-filtering-1-1024.jpg"/>
          <p:cNvPicPr>
            <a:picLocks noChangeAspect="1"/>
          </p:cNvPicPr>
          <p:nvPr/>
        </p:nvPicPr>
        <p:blipFill>
          <a:blip r:embed="rId2"/>
          <a:stretch>
            <a:fillRect/>
          </a:stretch>
        </p:blipFill>
        <p:spPr>
          <a:xfrm>
            <a:off x="1524000" y="0"/>
            <a:ext cx="9144000"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846408" y="539804"/>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GB" b="1"/>
              <a:t>Advantages and Disadvantages OF Content-based Filtering </a:t>
            </a:r>
            <a:br>
              <a:rPr lang="en-GB" b="1"/>
            </a:br>
            <a:endParaRPr/>
          </a:p>
        </p:txBody>
      </p:sp>
      <p:sp>
        <p:nvSpPr>
          <p:cNvPr id="126" name="Google Shape;126;p23"/>
          <p:cNvSpPr txBox="1">
            <a:spLocks noGrp="1"/>
          </p:cNvSpPr>
          <p:nvPr>
            <p:ph type="body" idx="1"/>
          </p:nvPr>
        </p:nvSpPr>
        <p:spPr>
          <a:xfrm>
            <a:off x="502425" y="2061625"/>
            <a:ext cx="11046300" cy="4195500"/>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spcBef>
                <a:spcPts val="0"/>
              </a:spcBef>
              <a:spcAft>
                <a:spcPts val="0"/>
              </a:spcAft>
              <a:buSzPct val="66666"/>
              <a:buNone/>
            </a:pPr>
            <a:endParaRPr dirty="0"/>
          </a:p>
          <a:p>
            <a:pPr marL="342900" lvl="0" indent="-385921" algn="l" rtl="0">
              <a:spcBef>
                <a:spcPts val="1000"/>
              </a:spcBef>
              <a:spcAft>
                <a:spcPts val="0"/>
              </a:spcAft>
              <a:buSzPct val="100000"/>
              <a:buFont typeface="Nunito SemiBold"/>
              <a:buChar char="●"/>
            </a:pPr>
            <a:r>
              <a:rPr lang="en-GB" sz="8150" dirty="0">
                <a:latin typeface="Nunito SemiBold"/>
                <a:ea typeface="Nunito SemiBold"/>
                <a:cs typeface="Nunito SemiBold"/>
                <a:sym typeface="Nunito SemiBold"/>
              </a:rPr>
              <a:t>Advantages</a:t>
            </a:r>
            <a:endParaRPr sz="8150" dirty="0">
              <a:latin typeface="Nunito SemiBold"/>
              <a:ea typeface="Nunito SemiBold"/>
              <a:cs typeface="Nunito SemiBold"/>
              <a:sym typeface="Nunito SemiBold"/>
            </a:endParaRPr>
          </a:p>
          <a:p>
            <a:pPr marL="342900" lvl="0" indent="-385921" algn="l" rtl="0">
              <a:spcBef>
                <a:spcPts val="1000"/>
              </a:spcBef>
              <a:spcAft>
                <a:spcPts val="0"/>
              </a:spcAft>
              <a:buSzPct val="100000"/>
              <a:buFont typeface="Nunito SemiBold"/>
              <a:buChar char="●"/>
            </a:pPr>
            <a:r>
              <a:rPr lang="en-GB" sz="8150" dirty="0">
                <a:latin typeface="Nunito SemiBold"/>
                <a:ea typeface="Nunito SemiBold"/>
                <a:cs typeface="Nunito SemiBold"/>
                <a:sym typeface="Nunito SemiBold"/>
              </a:rPr>
              <a:t>The model doesn't need any data about other users, since the recommendations are specific to this user. This makes it easier to scale to a large number of users.</a:t>
            </a:r>
            <a:endParaRPr sz="8150" dirty="0">
              <a:latin typeface="Nunito SemiBold"/>
              <a:ea typeface="Nunito SemiBold"/>
              <a:cs typeface="Nunito SemiBold"/>
              <a:sym typeface="Nunito SemiBold"/>
            </a:endParaRPr>
          </a:p>
          <a:p>
            <a:pPr marL="342900" lvl="0" indent="-385921" algn="l" rtl="0">
              <a:spcBef>
                <a:spcPts val="1000"/>
              </a:spcBef>
              <a:spcAft>
                <a:spcPts val="0"/>
              </a:spcAft>
              <a:buSzPct val="100000"/>
              <a:buFont typeface="Nunito SemiBold"/>
              <a:buChar char="●"/>
            </a:pPr>
            <a:r>
              <a:rPr lang="en-GB" sz="8150" dirty="0">
                <a:latin typeface="Nunito SemiBold"/>
                <a:ea typeface="Nunito SemiBold"/>
                <a:cs typeface="Nunito SemiBold"/>
                <a:sym typeface="Nunito SemiBold"/>
              </a:rPr>
              <a:t>The model can capture the specific interests of a user, and can recommend niche items that very few other users are interested in.</a:t>
            </a:r>
            <a:endParaRPr sz="8150" dirty="0">
              <a:latin typeface="Nunito SemiBold"/>
              <a:ea typeface="Nunito SemiBold"/>
              <a:cs typeface="Nunito SemiBold"/>
              <a:sym typeface="Nunito SemiBold"/>
            </a:endParaRPr>
          </a:p>
          <a:p>
            <a:pPr marL="342900" lvl="0" indent="-385921" algn="l" rtl="0">
              <a:spcBef>
                <a:spcPts val="1000"/>
              </a:spcBef>
              <a:spcAft>
                <a:spcPts val="0"/>
              </a:spcAft>
              <a:buSzPct val="100000"/>
              <a:buFont typeface="Nunito SemiBold"/>
              <a:buChar char="●"/>
            </a:pPr>
            <a:r>
              <a:rPr lang="en-GB" sz="8150" dirty="0">
                <a:latin typeface="Nunito SemiBold"/>
                <a:ea typeface="Nunito SemiBold"/>
                <a:cs typeface="Nunito SemiBold"/>
                <a:sym typeface="Nunito SemiBold"/>
              </a:rPr>
              <a:t>Disadvantages</a:t>
            </a:r>
            <a:endParaRPr sz="8150" dirty="0">
              <a:latin typeface="Nunito SemiBold"/>
              <a:ea typeface="Nunito SemiBold"/>
              <a:cs typeface="Nunito SemiBold"/>
              <a:sym typeface="Nunito SemiBold"/>
            </a:endParaRPr>
          </a:p>
          <a:p>
            <a:pPr marL="342900" lvl="0" indent="-385921" algn="l" rtl="0">
              <a:spcBef>
                <a:spcPts val="1000"/>
              </a:spcBef>
              <a:spcAft>
                <a:spcPts val="0"/>
              </a:spcAft>
              <a:buSzPct val="100000"/>
              <a:buFont typeface="Nunito SemiBold"/>
              <a:buChar char="●"/>
            </a:pPr>
            <a:r>
              <a:rPr lang="en-GB" sz="8150" dirty="0">
                <a:latin typeface="Nunito SemiBold"/>
                <a:ea typeface="Nunito SemiBold"/>
                <a:cs typeface="Nunito SemiBold"/>
                <a:sym typeface="Nunito SemiBold"/>
              </a:rPr>
              <a:t>Since the feature representation of the items are hand-engineered to some extent, this technique requires a lot of domain knowledge. Therefore, the model can only be as good as the hand-engineered features.</a:t>
            </a:r>
            <a:endParaRPr sz="8150" dirty="0">
              <a:latin typeface="Nunito SemiBold"/>
              <a:ea typeface="Nunito SemiBold"/>
              <a:cs typeface="Nunito SemiBold"/>
              <a:sym typeface="Nunito SemiBold"/>
            </a:endParaRPr>
          </a:p>
          <a:p>
            <a:pPr marL="342900" lvl="0" indent="-385921" algn="l" rtl="0">
              <a:spcBef>
                <a:spcPts val="1000"/>
              </a:spcBef>
              <a:spcAft>
                <a:spcPts val="0"/>
              </a:spcAft>
              <a:buSzPct val="100000"/>
              <a:buFont typeface="Nunito SemiBold"/>
              <a:buChar char="●"/>
            </a:pPr>
            <a:r>
              <a:rPr lang="en-GB" sz="8150" dirty="0">
                <a:latin typeface="Nunito SemiBold"/>
                <a:ea typeface="Nunito SemiBold"/>
                <a:cs typeface="Nunito SemiBold"/>
                <a:sym typeface="Nunito SemiBold"/>
              </a:rPr>
              <a:t>The model can only make recommendations based on existing interests of the user. In other words, the model has limited ability to expand on the users' existing interests.</a:t>
            </a:r>
            <a:endParaRPr sz="8150" dirty="0">
              <a:latin typeface="Nunito SemiBold"/>
              <a:ea typeface="Nunito SemiBold"/>
              <a:cs typeface="Nunito SemiBold"/>
              <a:sym typeface="Nunito SemiBold"/>
            </a:endParaRPr>
          </a:p>
          <a:p>
            <a:pPr marL="342900" lvl="0" indent="-256540" algn="l" rtl="0">
              <a:spcBef>
                <a:spcPts val="1000"/>
              </a:spcBef>
              <a:spcAft>
                <a:spcPts val="0"/>
              </a:spcAft>
              <a:buSzPts val="400"/>
              <a:buNone/>
            </a:pPr>
            <a:endParaRPr sz="8150" b="1" dirty="0"/>
          </a:p>
          <a:p>
            <a:pPr marL="0" lvl="0" indent="0" algn="l" rtl="0">
              <a:spcBef>
                <a:spcPts val="1000"/>
              </a:spcBef>
              <a:spcAft>
                <a:spcPts val="0"/>
              </a:spcAft>
              <a:buSzPts val="400"/>
              <a:buNone/>
            </a:pPr>
            <a:endParaRPr sz="8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CB953-DDBD-AD4B-849A-3F4021CEC7CF}"/>
              </a:ext>
            </a:extLst>
          </p:cNvPr>
          <p:cNvSpPr>
            <a:spLocks noGrp="1"/>
          </p:cNvSpPr>
          <p:nvPr>
            <p:ph type="ctrTitle"/>
          </p:nvPr>
        </p:nvSpPr>
        <p:spPr>
          <a:xfrm>
            <a:off x="1595269" y="2235200"/>
            <a:ext cx="9001462" cy="2387600"/>
          </a:xfrm>
        </p:spPr>
        <p:txBody>
          <a:bodyPr/>
          <a:lstStyle/>
          <a:p>
            <a:r>
              <a:rPr lang="en-IN" dirty="0"/>
              <a:t>Collaborative Filtering </a:t>
            </a:r>
            <a:br>
              <a:rPr lang="en-IN" dirty="0"/>
            </a:br>
            <a:endParaRPr lang="en-US" dirty="0"/>
          </a:p>
        </p:txBody>
      </p:sp>
    </p:spTree>
    <p:extLst>
      <p:ext uri="{BB962C8B-B14F-4D97-AF65-F5344CB8AC3E}">
        <p14:creationId xmlns:p14="http://schemas.microsoft.com/office/powerpoint/2010/main" val="194948917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919</TotalTime>
  <Words>2133</Words>
  <Application>Microsoft Office PowerPoint</Application>
  <PresentationFormat>Widescreen</PresentationFormat>
  <Paragraphs>178</Paragraphs>
  <Slides>41</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Century Gothic</vt:lpstr>
      <vt:lpstr>Times New Roman</vt:lpstr>
      <vt:lpstr>Calibri</vt:lpstr>
      <vt:lpstr>Maven Pro</vt:lpstr>
      <vt:lpstr>Arial</vt:lpstr>
      <vt:lpstr>Lato Black</vt:lpstr>
      <vt:lpstr>Libre Baskerville</vt:lpstr>
      <vt:lpstr>Rockwell</vt:lpstr>
      <vt:lpstr>Nunito SemiBold</vt:lpstr>
      <vt:lpstr>Nunito</vt:lpstr>
      <vt:lpstr>Office Theme</vt:lpstr>
      <vt:lpstr>PowerPoint Presentation</vt:lpstr>
      <vt:lpstr>Music Recommender System</vt:lpstr>
      <vt:lpstr>PowerPoint Presentation</vt:lpstr>
      <vt:lpstr>PowerPoint Presentation</vt:lpstr>
      <vt:lpstr>Recommendation Systems Overview </vt:lpstr>
      <vt:lpstr>Candidate Generation Overview </vt:lpstr>
      <vt:lpstr>PowerPoint Presentation</vt:lpstr>
      <vt:lpstr>Advantages and Disadvantages OF Content-based Filtering  </vt:lpstr>
      <vt:lpstr>Collaborative Filtering  </vt:lpstr>
      <vt:lpstr>WHAT IS COLLABORATIVE FILTERING?</vt:lpstr>
      <vt:lpstr>TYPES OF CF</vt:lpstr>
      <vt:lpstr>PowerPoint Presentation</vt:lpstr>
      <vt:lpstr>PowerPoint Presentation</vt:lpstr>
      <vt:lpstr>PowerPoint Presentation</vt:lpstr>
      <vt:lpstr>PowerPoint Presentation</vt:lpstr>
      <vt:lpstr>PowerPoint Presentation</vt:lpstr>
      <vt:lpstr>Cold Start Problem</vt:lpstr>
      <vt:lpstr>PowerPoint Presentation</vt:lpstr>
      <vt:lpstr>PowerPoint Presentation</vt:lpstr>
      <vt:lpstr>The solution (Approaches)</vt:lpstr>
      <vt:lpstr>Exploratory Data Analysis</vt:lpstr>
      <vt:lpstr>PowerPoint Presentation</vt:lpstr>
      <vt:lpstr>PowerPoint Presentation</vt:lpstr>
      <vt:lpstr>PowerPoint Presentation</vt:lpstr>
      <vt:lpstr>PowerPoint Presentation</vt:lpstr>
      <vt:lpstr>Recommendation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Content Based Filtering</vt:lpstr>
      <vt:lpstr>Importing all the required library .  Check is there is null value exist  in the dataset . Drop all rows in which null value  exist .   </vt:lpstr>
      <vt:lpstr> Here we use the count vectorizer function to fit the data of song_feature column into matrix form.  And use the cosine similarity function on count matrix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JAIRAJ KUMAR</dc:creator>
  <cp:lastModifiedBy>Jairaj Kumar</cp:lastModifiedBy>
  <cp:revision>25</cp:revision>
  <dcterms:modified xsi:type="dcterms:W3CDTF">2021-06-28T09:32:21Z</dcterms:modified>
</cp:coreProperties>
</file>